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activeX/activeX2.bin" ContentType="application/vnd.ms-office.activeX"/>
  <Override PartName="/ppt/activeX/activeX2.xml" ContentType="application/vnd.ms-office.activeX+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390" r:id="rId3"/>
    <p:sldId id="421" r:id="rId4"/>
    <p:sldId id="256" r:id="rId6"/>
    <p:sldId id="422" r:id="rId7"/>
    <p:sldId id="257" r:id="rId8"/>
    <p:sldId id="258" r:id="rId9"/>
    <p:sldId id="442" r:id="rId10"/>
    <p:sldId id="259" r:id="rId11"/>
    <p:sldId id="437" r:id="rId12"/>
    <p:sldId id="438" r:id="rId13"/>
    <p:sldId id="260" r:id="rId14"/>
    <p:sldId id="424" r:id="rId15"/>
    <p:sldId id="261" r:id="rId16"/>
    <p:sldId id="262" r:id="rId17"/>
    <p:sldId id="439" r:id="rId18"/>
    <p:sldId id="263" r:id="rId19"/>
    <p:sldId id="440" r:id="rId20"/>
    <p:sldId id="425" r:id="rId21"/>
    <p:sldId id="264" r:id="rId22"/>
    <p:sldId id="265" r:id="rId23"/>
    <p:sldId id="266" r:id="rId24"/>
    <p:sldId id="441" r:id="rId25"/>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26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2.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11B689-3558-43C5-8B58-03FDCE71A44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30504-1043-4D7D-B145-3757F7905A4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A8EBAE75-934E-4923-912E-BA34D5DB2493}"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1" y="365125"/>
            <a:ext cx="7683500" cy="5811838"/>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562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825625"/>
            <a:ext cx="51562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6"/>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40318" y="2505075"/>
            <a:ext cx="5158316"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717" cy="368458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40" descr="bj"/>
          <p:cNvPicPr>
            <a:picLocks noChangeAspect="1"/>
          </p:cNvPicPr>
          <p:nvPr userDrawn="1"/>
        </p:nvPicPr>
        <p:blipFill>
          <a:blip r:embed="rId13"/>
          <a:stretch>
            <a:fillRect/>
          </a:stretch>
        </p:blipFill>
        <p:spPr>
          <a:xfrm>
            <a:off x="0" y="6134101"/>
            <a:ext cx="12192000" cy="739775"/>
          </a:xfrm>
          <a:prstGeom prst="rect">
            <a:avLst/>
          </a:prstGeom>
          <a:noFill/>
          <a:ln w="9525">
            <a:noFill/>
          </a:ln>
        </p:spPr>
      </p:pic>
      <p:grpSp>
        <p:nvGrpSpPr>
          <p:cNvPr id="3075" name="Group 20"/>
          <p:cNvGrpSpPr/>
          <p:nvPr userDrawn="1"/>
        </p:nvGrpSpPr>
        <p:grpSpPr>
          <a:xfrm>
            <a:off x="9074151" y="6415089"/>
            <a:ext cx="264583" cy="327025"/>
            <a:chOff x="3492" y="3902"/>
            <a:chExt cx="155" cy="257"/>
          </a:xfrm>
        </p:grpSpPr>
        <p:sp>
          <p:nvSpPr>
            <p:cNvPr id="462869" name="AutoShape 21">
              <a:hlinkClick r:id="" action="ppaction://hlinkshowjump?jump=lastslide"/>
            </p:cNvPr>
            <p:cNvSpPr>
              <a:spLocks noChangeArrowheads="1"/>
            </p:cNvSpPr>
            <p:nvPr/>
          </p:nvSpPr>
          <p:spPr bwMode="auto">
            <a:xfrm rot="5400000">
              <a:off x="3441" y="3953"/>
              <a:ext cx="257" cy="155"/>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7" name="Line 22">
              <a:hlinkClick r:id="" action="ppaction://hlinkshowjump?jump=lastslide"/>
            </p:cNvPr>
            <p:cNvSpPr>
              <a:spLocks noChangeShapeType="1"/>
            </p:cNvSpPr>
            <p:nvPr/>
          </p:nvSpPr>
          <p:spPr bwMode="auto">
            <a:xfrm>
              <a:off x="3647" y="3923"/>
              <a:ext cx="0" cy="204"/>
            </a:xfrm>
            <a:prstGeom prst="line">
              <a:avLst/>
            </a:prstGeom>
            <a:noFill/>
            <a:ln w="28575">
              <a:solidFill>
                <a:srgbClr val="ACEAFE"/>
              </a:solidFill>
              <a:round/>
            </a:ln>
            <a:effectLst>
              <a:prstShdw prst="shdw17" dist="17961" dir="2700000">
                <a:srgbClr val="678C98"/>
              </a:prst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62871" name="AutoShape 23">
            <a:hlinkClick r:id="" action="ppaction://hlinkshowjump?jump=nextslide"/>
          </p:cNvPr>
          <p:cNvSpPr>
            <a:spLocks noChangeArrowheads="1"/>
          </p:cNvSpPr>
          <p:nvPr/>
        </p:nvSpPr>
        <p:spPr bwMode="auto">
          <a:xfrm rot="5400000">
            <a:off x="10016597" y="6446308"/>
            <a:ext cx="327025" cy="264584"/>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2872" name="AutoShape 24">
            <a:hlinkClick r:id="" action="ppaction://hlinkshowjump?jump=previousslide"/>
          </p:cNvPr>
          <p:cNvSpPr>
            <a:spLocks noChangeArrowheads="1"/>
          </p:cNvSpPr>
          <p:nvPr/>
        </p:nvSpPr>
        <p:spPr bwMode="auto">
          <a:xfrm rot="16200000">
            <a:off x="10746846" y="6446308"/>
            <a:ext cx="327025" cy="264584"/>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3078" name="Group 25"/>
          <p:cNvGrpSpPr/>
          <p:nvPr userDrawn="1"/>
        </p:nvGrpSpPr>
        <p:grpSpPr>
          <a:xfrm>
            <a:off x="11688233" y="6415089"/>
            <a:ext cx="264584" cy="327025"/>
            <a:chOff x="4558" y="3875"/>
            <a:chExt cx="155" cy="257"/>
          </a:xfrm>
        </p:grpSpPr>
        <p:sp>
          <p:nvSpPr>
            <p:cNvPr id="462874" name="AutoShape 26">
              <a:hlinkClick r:id="" action="ppaction://hlinkshowjump?jump=firstslide"/>
            </p:cNvPr>
            <p:cNvSpPr>
              <a:spLocks noChangeArrowheads="1"/>
            </p:cNvSpPr>
            <p:nvPr/>
          </p:nvSpPr>
          <p:spPr bwMode="auto">
            <a:xfrm rot="16200000">
              <a:off x="4507" y="3926"/>
              <a:ext cx="257" cy="155"/>
            </a:xfrm>
            <a:prstGeom prst="triangle">
              <a:avLst>
                <a:gd name="adj" fmla="val 50000"/>
              </a:avLst>
            </a:prstGeom>
            <a:solidFill>
              <a:schemeClr val="accent1"/>
            </a:solidFill>
            <a:ln>
              <a:noFill/>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5" name="Line 27"/>
            <p:cNvSpPr>
              <a:spLocks noChangeShapeType="1"/>
            </p:cNvSpPr>
            <p:nvPr/>
          </p:nvSpPr>
          <p:spPr bwMode="auto">
            <a:xfrm>
              <a:off x="4558" y="3896"/>
              <a:ext cx="0" cy="204"/>
            </a:xfrm>
            <a:prstGeom prst="line">
              <a:avLst/>
            </a:prstGeom>
            <a:noFill/>
            <a:ln w="28575">
              <a:solidFill>
                <a:srgbClr val="ACEAFE"/>
              </a:solidFill>
              <a:round/>
            </a:ln>
            <a:effectLst>
              <a:prstShdw prst="shdw17" dist="17961" dir="2700000">
                <a:srgbClr val="678C98"/>
              </a:prstShdw>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pic>
        <p:nvPicPr>
          <p:cNvPr id="3079" name="Picture 37" descr="bj"/>
          <p:cNvPicPr>
            <a:picLocks noChangeAspect="1"/>
          </p:cNvPicPr>
          <p:nvPr userDrawn="1"/>
        </p:nvPicPr>
        <p:blipFill>
          <a:blip r:embed="rId13"/>
          <a:stretch>
            <a:fillRect/>
          </a:stretch>
        </p:blipFill>
        <p:spPr>
          <a:xfrm>
            <a:off x="0" y="1"/>
            <a:ext cx="12192000" cy="739775"/>
          </a:xfrm>
          <a:prstGeom prst="rect">
            <a:avLst/>
          </a:prstGeom>
          <a:noFill/>
          <a:ln w="9525">
            <a:noFill/>
          </a:ln>
        </p:spPr>
      </p:pic>
      <p:sp>
        <p:nvSpPr>
          <p:cNvPr id="1032" name="Rectangle 33"/>
          <p:cNvSpPr>
            <a:spLocks noChangeArrowheads="1"/>
          </p:cNvSpPr>
          <p:nvPr/>
        </p:nvSpPr>
        <p:spPr bwMode="auto">
          <a:xfrm>
            <a:off x="0" y="692151"/>
            <a:ext cx="12192000" cy="73025"/>
          </a:xfrm>
          <a:prstGeom prst="rect">
            <a:avLst/>
          </a:prstGeom>
          <a:gradFill rotWithShape="1">
            <a:gsLst>
              <a:gs pos="0">
                <a:srgbClr val="FF3300"/>
              </a:gs>
              <a:gs pos="100000">
                <a:schemeClr val="bg1"/>
              </a:gs>
            </a:gsLst>
            <a:lin ang="0" scaled="1"/>
          </a:gra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3" name="Rectangle 34"/>
          <p:cNvSpPr>
            <a:spLocks noChangeArrowheads="1"/>
          </p:cNvSpPr>
          <p:nvPr/>
        </p:nvSpPr>
        <p:spPr bwMode="auto">
          <a:xfrm>
            <a:off x="0" y="6173789"/>
            <a:ext cx="12192000" cy="73025"/>
          </a:xfrm>
          <a:prstGeom prst="rect">
            <a:avLst/>
          </a:prstGeom>
          <a:gradFill rotWithShape="1">
            <a:gsLst>
              <a:gs pos="0">
                <a:schemeClr val="bg1"/>
              </a:gs>
              <a:gs pos="100000">
                <a:srgbClr val="FF3300"/>
              </a:gs>
            </a:gsLst>
            <a:lin ang="0" scaled="1"/>
          </a:gradFill>
          <a:ln w="9525">
            <a:noFill/>
            <a:miter lim="800000"/>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4.png"/><Relationship Id="rId1"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png"/><Relationship Id="rId1"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pn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image" Target="../media/image29.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2.png"/><Relationship Id="rId2" Type="http://schemas.openxmlformats.org/officeDocument/2006/relationships/tags" Target="../tags/tag1.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7.png"/><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4.png"/></Relationships>
</file>

<file path=ppt/slides/_rels/slide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12.xml"/><Relationship Id="rId5" Type="http://schemas.openxmlformats.org/officeDocument/2006/relationships/image" Target="../media/image16.wmf"/><Relationship Id="rId4" Type="http://schemas.openxmlformats.org/officeDocument/2006/relationships/control" Target="../activeX/activeX2.xml"/><Relationship Id="rId3" Type="http://schemas.openxmlformats.org/officeDocument/2006/relationships/image" Target="../media/image15.wmf"/><Relationship Id="rId2" Type="http://schemas.openxmlformats.org/officeDocument/2006/relationships/control" Target="../activeX/activeX1.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图片1a"/>
          <p:cNvPicPr>
            <a:picLocks noChangeAspect="1"/>
          </p:cNvPicPr>
          <p:nvPr/>
        </p:nvPicPr>
        <p:blipFill>
          <a:blip r:embed="rId1"/>
          <a:stretch>
            <a:fillRect/>
          </a:stretch>
        </p:blipFill>
        <p:spPr>
          <a:xfrm>
            <a:off x="0" y="549276"/>
            <a:ext cx="12192000" cy="6308725"/>
          </a:xfrm>
          <a:prstGeom prst="rect">
            <a:avLst/>
          </a:prstGeom>
          <a:noFill/>
          <a:ln w="9525">
            <a:noFill/>
          </a:ln>
        </p:spPr>
      </p:pic>
      <p:sp>
        <p:nvSpPr>
          <p:cNvPr id="4099" name="Rectangle 4"/>
          <p:cNvSpPr/>
          <p:nvPr/>
        </p:nvSpPr>
        <p:spPr>
          <a:xfrm>
            <a:off x="0" y="5953936"/>
            <a:ext cx="12192000" cy="908050"/>
          </a:xfrm>
          <a:prstGeom prst="rect">
            <a:avLst/>
          </a:prstGeom>
          <a:solidFill>
            <a:srgbClr val="0099FF"/>
          </a:solidFill>
          <a:ln w="28575">
            <a:noFill/>
          </a:ln>
        </p:spPr>
        <p:txBody>
          <a:bodyPr wrap="none" anchor="ctr"/>
          <a:lstStyle/>
          <a:p>
            <a:pPr algn="ctr" defTabSz="914400" fontAlgn="base">
              <a:spcBef>
                <a:spcPct val="0"/>
              </a:spcBef>
              <a:spcAft>
                <a:spcPct val="0"/>
              </a:spcAft>
            </a:pPr>
            <a:r>
              <a:rPr lang="en-US" altLang="zh-CN" sz="2800" b="1" i="1" dirty="0">
                <a:solidFill>
                  <a:srgbClr val="0033CC"/>
                </a:solidFill>
                <a:latin typeface="Times New Roman" panose="02020603050405020304" pitchFamily="18" charset="0"/>
                <a:ea typeface="华文中宋" panose="02010600040101010101" pitchFamily="2" charset="-122"/>
              </a:rPr>
              <a:t>                                                       </a:t>
            </a:r>
            <a:endParaRPr lang="en-US" altLang="zh-CN" sz="2800" b="1" i="1" dirty="0">
              <a:solidFill>
                <a:srgbClr val="000066"/>
              </a:solidFill>
              <a:latin typeface="Times New Roman" panose="02020603050405020304" pitchFamily="18" charset="0"/>
              <a:ea typeface="华文中宋" panose="02010600040101010101" pitchFamily="2" charset="-122"/>
            </a:endParaRPr>
          </a:p>
        </p:txBody>
      </p:sp>
      <p:sp>
        <p:nvSpPr>
          <p:cNvPr id="4100" name="Rectangle 5"/>
          <p:cNvSpPr/>
          <p:nvPr/>
        </p:nvSpPr>
        <p:spPr>
          <a:xfrm>
            <a:off x="0" y="0"/>
            <a:ext cx="12192000" cy="908050"/>
          </a:xfrm>
          <a:prstGeom prst="rect">
            <a:avLst/>
          </a:prstGeom>
          <a:solidFill>
            <a:srgbClr val="6699FF"/>
          </a:solidFill>
          <a:ln w="28575">
            <a:noFill/>
          </a:ln>
        </p:spPr>
        <p:txBody>
          <a:bodyPr wrap="none" anchor="ctr"/>
          <a:lstStyle/>
          <a:p>
            <a:pPr defTabSz="914400" fontAlgn="base">
              <a:spcBef>
                <a:spcPct val="0"/>
              </a:spcBef>
              <a:spcAft>
                <a:spcPct val="0"/>
              </a:spcAft>
            </a:pPr>
            <a:endParaRPr lang="zh-CN" altLang="en-US" dirty="0">
              <a:solidFill>
                <a:srgbClr val="0033CC"/>
              </a:solidFill>
              <a:latin typeface="Arial" panose="020B0604020202020204" pitchFamily="34" charset="0"/>
              <a:ea typeface="宋体" panose="02010600030101010101" pitchFamily="2" charset="-122"/>
            </a:endParaRPr>
          </a:p>
        </p:txBody>
      </p:sp>
      <p:sp>
        <p:nvSpPr>
          <p:cNvPr id="605192" name="WordArt 8"/>
          <p:cNvSpPr>
            <a:spLocks noChangeArrowheads="1" noChangeShapeType="1" noTextEdit="1"/>
          </p:cNvSpPr>
          <p:nvPr/>
        </p:nvSpPr>
        <p:spPr bwMode="auto">
          <a:xfrm>
            <a:off x="6240464" y="4510089"/>
            <a:ext cx="3095625" cy="503237"/>
          </a:xfrm>
          <a:prstGeom prst="rect">
            <a:avLst/>
          </a:prstGeom>
        </p:spPr>
        <p:txBody>
          <a:bodyPr wrap="none" numCol="1" fromWordArt="1">
            <a:prstTxWarp prst="textPlain">
              <a:avLst>
                <a:gd name="adj" fmla="val 50000"/>
              </a:avLst>
            </a:prstTxWarp>
          </a:bodyPr>
          <a:lstStyle/>
          <a:p>
            <a:pPr algn="ctr" defTabSz="914400" fontAlgn="base">
              <a:spcBef>
                <a:spcPct val="0"/>
              </a:spcBef>
              <a:spcAft>
                <a:spcPct val="0"/>
              </a:spcAft>
              <a:defRPr/>
            </a:pPr>
            <a:r>
              <a:rPr lang="zh-CN" altLang="en-US" sz="3600" b="1" kern="10" dirty="0">
                <a:ln w="9525">
                  <a:solidFill>
                    <a:srgbClr val="000066"/>
                  </a:solidFill>
                  <a:round/>
                </a:ln>
                <a:solidFill>
                  <a:srgbClr val="000066"/>
                </a:solidFill>
                <a:effectLst>
                  <a:outerShdw dist="35921" dir="2700000" algn="ctr" rotWithShape="0">
                    <a:srgbClr val="C0C0C0">
                      <a:alpha val="80000"/>
                    </a:srgbClr>
                  </a:outerShdw>
                </a:effectLst>
                <a:latin typeface="华文隶书" panose="02010800040101010101" pitchFamily="2" charset="-122"/>
                <a:ea typeface="华文隶书" panose="02010800040101010101" pitchFamily="2" charset="-122"/>
              </a:rPr>
              <a:t>大学物理实验</a:t>
            </a:r>
            <a:r>
              <a:rPr lang="en-US" altLang="zh-CN" sz="3600" b="1" kern="10" dirty="0">
                <a:ln w="9525">
                  <a:solidFill>
                    <a:srgbClr val="000066"/>
                  </a:solidFill>
                  <a:round/>
                </a:ln>
                <a:solidFill>
                  <a:srgbClr val="000066"/>
                </a:solidFill>
                <a:effectLst>
                  <a:outerShdw dist="35921" dir="2700000" algn="ctr" rotWithShape="0">
                    <a:srgbClr val="C0C0C0">
                      <a:alpha val="80000"/>
                    </a:srgbClr>
                  </a:outerShdw>
                </a:effectLst>
                <a:latin typeface="华文隶书" panose="02010800040101010101" pitchFamily="2" charset="-122"/>
                <a:ea typeface="华文隶书" panose="02010800040101010101" pitchFamily="2" charset="-122"/>
              </a:rPr>
              <a:t>1</a:t>
            </a:r>
            <a:endParaRPr lang="zh-CN" altLang="en-US" sz="3600" b="1" kern="10" dirty="0">
              <a:ln w="9525">
                <a:solidFill>
                  <a:srgbClr val="000066"/>
                </a:solidFill>
                <a:round/>
              </a:ln>
              <a:solidFill>
                <a:srgbClr val="000066"/>
              </a:solidFill>
              <a:effectLst>
                <a:outerShdw dist="35921" dir="2700000" algn="ctr" rotWithShape="0">
                  <a:srgbClr val="C0C0C0">
                    <a:alpha val="80000"/>
                  </a:srgbClr>
                </a:outerShdw>
              </a:effectLst>
              <a:latin typeface="华文隶书" panose="02010800040101010101" pitchFamily="2" charset="-122"/>
              <a:ea typeface="华文隶书" panose="02010800040101010101" pitchFamily="2" charset="-122"/>
            </a:endParaRPr>
          </a:p>
        </p:txBody>
      </p:sp>
      <p:sp>
        <p:nvSpPr>
          <p:cNvPr id="4102" name="WordArt 9"/>
          <p:cNvSpPr>
            <a:spLocks noTextEdit="1"/>
          </p:cNvSpPr>
          <p:nvPr/>
        </p:nvSpPr>
        <p:spPr>
          <a:xfrm>
            <a:off x="5223521" y="2527740"/>
            <a:ext cx="6282679" cy="1512044"/>
          </a:xfrm>
          <a:prstGeom prst="rect">
            <a:avLst/>
          </a:prstGeom>
        </p:spPr>
        <p:txBody>
          <a:bodyPr wrap="none" fromWordArt="1">
            <a:prstTxWarp prst="textPlain">
              <a:avLst>
                <a:gd name="adj" fmla="val 50000"/>
              </a:avLst>
            </a:prstTxWarp>
            <a:normAutofit/>
          </a:bodyPr>
          <a:lstStyle/>
          <a:p>
            <a:pPr algn="ctr" defTabSz="914400" eaLnBrk="0" fontAlgn="base" hangingPunct="0">
              <a:spcBef>
                <a:spcPct val="0"/>
              </a:spcBef>
              <a:spcAft>
                <a:spcPct val="0"/>
              </a:spcAft>
            </a:pPr>
            <a:r>
              <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微软雅黑" panose="020B0503020204020204" pitchFamily="34" charset="-122"/>
                <a:ea typeface="微软雅黑" panose="020B0503020204020204" pitchFamily="34" charset="-122"/>
              </a:rPr>
              <a:t>磁特性综合实验</a:t>
            </a:r>
            <a:endParaRPr lang="zh-CN" altLang="en-US" sz="3600" b="1" dirty="0">
              <a:ln w="9525" cap="flat" cmpd="sng">
                <a:solidFill>
                  <a:srgbClr val="000066"/>
                </a:solidFill>
                <a:prstDash val="solid"/>
                <a:headEnd type="none" w="med" len="med"/>
                <a:tailEnd type="none" w="med" len="med"/>
              </a:ln>
              <a:solidFill>
                <a:srgbClr val="000066"/>
              </a:solidFill>
              <a:effectLst>
                <a:outerShdw dist="35921" dir="2699999" algn="ctr" rotWithShape="0">
                  <a:srgbClr val="C0C0C0">
                    <a:alpha val="79999"/>
                  </a:srgbClr>
                </a:outerShdw>
              </a:effectLst>
              <a:latin typeface="微软雅黑" panose="020B0503020204020204" pitchFamily="34" charset="-122"/>
              <a:ea typeface="微软雅黑" panose="020B0503020204020204" pitchFamily="34" charset="-122"/>
            </a:endParaRPr>
          </a:p>
        </p:txBody>
      </p:sp>
      <p:sp>
        <p:nvSpPr>
          <p:cNvPr id="4103" name="Text Box 11"/>
          <p:cNvSpPr txBox="1"/>
          <p:nvPr/>
        </p:nvSpPr>
        <p:spPr>
          <a:xfrm>
            <a:off x="3122562" y="6207126"/>
            <a:ext cx="7658506" cy="461665"/>
          </a:xfrm>
          <a:prstGeom prst="rect">
            <a:avLst/>
          </a:prstGeom>
          <a:noFill/>
          <a:ln w="9525">
            <a:noFill/>
          </a:ln>
        </p:spPr>
        <p:txBody>
          <a:bodyPr wrap="square">
            <a:spAutoFit/>
          </a:bodyPr>
          <a:lstStyle/>
          <a:p>
            <a:pPr defTabSz="914400" fontAlgn="base">
              <a:spcBef>
                <a:spcPct val="0"/>
              </a:spcBef>
              <a:spcAft>
                <a:spcPct val="0"/>
              </a:spcAft>
            </a:pPr>
            <a:r>
              <a:rPr lang="zh-CN" altLang="en-US" sz="2400" b="1" dirty="0">
                <a:solidFill>
                  <a:srgbClr val="292929"/>
                </a:solidFill>
                <a:latin typeface="Arial" panose="020B0604020202020204" pitchFamily="34" charset="0"/>
                <a:ea typeface="华文隶书" panose="02010800040101010101" pitchFamily="2" charset="-122"/>
              </a:rPr>
              <a:t>深圳大学物理实验教学中心</a:t>
            </a:r>
            <a:r>
              <a:rPr lang="en-US" altLang="zh-CN" sz="2400" b="1" dirty="0">
                <a:solidFill>
                  <a:srgbClr val="292929"/>
                </a:solidFill>
                <a:latin typeface="Arial" panose="020B0604020202020204" pitchFamily="34" charset="0"/>
                <a:ea typeface="华文隶书" panose="02010800040101010101" pitchFamily="2" charset="-122"/>
              </a:rPr>
              <a:t>	2022.3</a:t>
            </a:r>
            <a:endParaRPr lang="zh-CN" altLang="en-US" sz="2400" b="1" dirty="0">
              <a:solidFill>
                <a:srgbClr val="292929"/>
              </a:solidFill>
              <a:latin typeface="Arial" panose="020B0604020202020204" pitchFamily="34" charset="0"/>
              <a:ea typeface="华文隶书"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4" name="Rectangle 80"/>
          <p:cNvSpPr>
            <a:spLocks noChangeArrowheads="1"/>
          </p:cNvSpPr>
          <p:nvPr/>
        </p:nvSpPr>
        <p:spPr bwMode="auto">
          <a:xfrm>
            <a:off x="1524000" y="-184150"/>
            <a:ext cx="30988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p>
        </p:txBody>
      </p:sp>
      <p:sp>
        <p:nvSpPr>
          <p:cNvPr id="1106" name="Rectangle 82"/>
          <p:cNvSpPr>
            <a:spLocks noChangeArrowheads="1"/>
          </p:cNvSpPr>
          <p:nvPr/>
        </p:nvSpPr>
        <p:spPr bwMode="auto">
          <a:xfrm>
            <a:off x="1524000" y="-184150"/>
            <a:ext cx="309880" cy="3683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p>
        </p:txBody>
      </p:sp>
      <p:sp>
        <p:nvSpPr>
          <p:cNvPr id="7173" name="TextBox 16"/>
          <p:cNvSpPr txBox="1">
            <a:spLocks noChangeArrowheads="1"/>
          </p:cNvSpPr>
          <p:nvPr/>
        </p:nvSpPr>
        <p:spPr bwMode="auto">
          <a:xfrm>
            <a:off x="1919536" y="1668914"/>
            <a:ext cx="3954091"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一般材料的磁化原理</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sp>
        <p:nvSpPr>
          <p:cNvPr id="6" name="TextBox 16"/>
          <p:cNvSpPr txBox="1">
            <a:spLocks noChangeArrowheads="1"/>
          </p:cNvSpPr>
          <p:nvPr/>
        </p:nvSpPr>
        <p:spPr bwMode="auto">
          <a:xfrm>
            <a:off x="6240017" y="1676826"/>
            <a:ext cx="309634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铁磁质的磁化原理</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sp>
        <p:nvSpPr>
          <p:cNvPr id="7" name="TextBox 16"/>
          <p:cNvSpPr txBox="1">
            <a:spLocks noChangeArrowheads="1"/>
          </p:cNvSpPr>
          <p:nvPr/>
        </p:nvSpPr>
        <p:spPr bwMode="auto">
          <a:xfrm>
            <a:off x="2567608" y="3842427"/>
            <a:ext cx="22322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无外磁场时</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sp>
        <p:nvSpPr>
          <p:cNvPr id="8" name="TextBox 16"/>
          <p:cNvSpPr txBox="1">
            <a:spLocks noChangeArrowheads="1"/>
          </p:cNvSpPr>
          <p:nvPr/>
        </p:nvSpPr>
        <p:spPr bwMode="auto">
          <a:xfrm>
            <a:off x="2495600" y="6061363"/>
            <a:ext cx="2232247"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有外磁场时</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pic>
        <p:nvPicPr>
          <p:cNvPr id="9" name="图片 8"/>
          <p:cNvPicPr>
            <a:picLocks noChangeAspect="1"/>
          </p:cNvPicPr>
          <p:nvPr/>
        </p:nvPicPr>
        <p:blipFill>
          <a:blip r:embed="rId1"/>
          <a:stretch>
            <a:fillRect/>
          </a:stretch>
        </p:blipFill>
        <p:spPr>
          <a:xfrm>
            <a:off x="2067523" y="2291914"/>
            <a:ext cx="3031578" cy="1388917"/>
          </a:xfrm>
          <a:prstGeom prst="rect">
            <a:avLst/>
          </a:prstGeom>
        </p:spPr>
      </p:pic>
      <p:pic>
        <p:nvPicPr>
          <p:cNvPr id="10" name="图片 9"/>
          <p:cNvPicPr>
            <a:picLocks noChangeAspect="1"/>
          </p:cNvPicPr>
          <p:nvPr/>
        </p:nvPicPr>
        <p:blipFill>
          <a:blip r:embed="rId2"/>
          <a:stretch>
            <a:fillRect/>
          </a:stretch>
        </p:blipFill>
        <p:spPr>
          <a:xfrm>
            <a:off x="2180481" y="4346863"/>
            <a:ext cx="2619375" cy="1714500"/>
          </a:xfrm>
          <a:prstGeom prst="rect">
            <a:avLst/>
          </a:prstGeom>
        </p:spPr>
      </p:pic>
      <p:pic>
        <p:nvPicPr>
          <p:cNvPr id="11" name="图片 10"/>
          <p:cNvPicPr>
            <a:picLocks noChangeAspect="1"/>
          </p:cNvPicPr>
          <p:nvPr/>
        </p:nvPicPr>
        <p:blipFill>
          <a:blip r:embed="rId3"/>
          <a:stretch>
            <a:fillRect/>
          </a:stretch>
        </p:blipFill>
        <p:spPr>
          <a:xfrm>
            <a:off x="6607089" y="2270802"/>
            <a:ext cx="2362200" cy="1571625"/>
          </a:xfrm>
          <a:prstGeom prst="rect">
            <a:avLst/>
          </a:prstGeom>
        </p:spPr>
      </p:pic>
      <p:sp>
        <p:nvSpPr>
          <p:cNvPr id="12" name="TextBox 16"/>
          <p:cNvSpPr txBox="1">
            <a:spLocks noChangeArrowheads="1"/>
          </p:cNvSpPr>
          <p:nvPr/>
        </p:nvSpPr>
        <p:spPr bwMode="auto">
          <a:xfrm>
            <a:off x="6240017" y="3954671"/>
            <a:ext cx="3096344"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具有“磁畴”，磁化不是线性、单值的</a:t>
            </a:r>
            <a:endParaRPr lang="zh-CN" altLang="en-US" sz="2000" b="1" dirty="0">
              <a:solidFill>
                <a:srgbClr val="000066"/>
              </a:solidFill>
              <a:latin typeface="华文中宋" panose="02010600040101010101" pitchFamily="2" charset="-122"/>
              <a:ea typeface="华文中宋"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2"/>
              <p:cNvSpPr>
                <a:spLocks noChangeArrowheads="1"/>
              </p:cNvSpPr>
              <p:nvPr/>
            </p:nvSpPr>
            <p:spPr bwMode="auto">
              <a:xfrm>
                <a:off x="295428" y="852170"/>
                <a:ext cx="10041580" cy="5153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3493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just" defTabSz="914400" rtl="0" eaLnBrk="0" fontAlgn="base" latinLnBrk="0" hangingPunct="0">
                  <a:spcBef>
                    <a:spcPct val="0"/>
                  </a:spcBef>
                  <a:spcAft>
                    <a:spcPts val="600"/>
                  </a:spcAft>
                  <a:buClrTx/>
                  <a:buSzTx/>
                  <a:buFontTx/>
                  <a:buNone/>
                </a:pP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示波器测量</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B—H</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曲线的实验线路如图</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4</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所示，其中输入端</a:t>
                </a:r>
                <a:r>
                  <a:rPr lang="en-US" altLang="zh-CN" sz="2500" b="1"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N</a:t>
                </a:r>
                <a:r>
                  <a:rPr lang="en-US" altLang="zh-CN" sz="2500" b="1" baseline="-3000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1</a:t>
                </a:r>
                <a:r>
                  <a:rPr lang="zh-CN" altLang="en-US" sz="2500" b="1"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匝</a:t>
                </a:r>
                <a:r>
                  <a:rPr kumimoji="0" 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、输出端</a:t>
                </a:r>
                <a:r>
                  <a:rPr lang="en-US" altLang="zh-CN" sz="2500" b="1"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N</a:t>
                </a:r>
                <a:r>
                  <a:rPr lang="en-US" altLang="zh-CN" sz="2500" b="1" baseline="-3000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2</a:t>
                </a:r>
                <a:r>
                  <a:rPr lang="zh-CN" altLang="en-US" sz="2500" b="1"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sym typeface="+mn-ea"/>
                  </a:rPr>
                  <a:t>匝</a:t>
                </a:r>
                <a:r>
                  <a:rPr kumimoji="0" 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分别</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接示波器的</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X</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轴和</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Y</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轴输入。</a:t>
                </a:r>
                <a:endPar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endParaRPr>
              </a:p>
              <a:p>
                <a:pPr marL="0" marR="0" lvl="0" indent="457200" algn="just" defTabSz="914400" rtl="0" eaLnBrk="0" fontAlgn="base" latinLnBrk="0" hangingPunct="0">
                  <a:spcBef>
                    <a:spcPct val="0"/>
                  </a:spcBef>
                  <a:spcAft>
                    <a:spcPts val="600"/>
                  </a:spcAft>
                  <a:buClrTx/>
                  <a:buSzTx/>
                  <a:buFontTx/>
                  <a:buNone/>
                </a:pP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铁磁物质是一个环状试样，充当铁芯。在试样上绕有励磁线圈和测量线圈。若在线圈</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N</a:t>
                </a:r>
                <a:r>
                  <a:rPr kumimoji="0" lang="en-US" altLang="zh-CN" sz="2500" b="1" i="0" u="none" strike="noStrike" cap="none" normalizeH="0" baseline="-3000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1</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中通过磁化电流</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i</a:t>
                </a:r>
                <a:r>
                  <a:rPr kumimoji="0" lang="en-US" altLang="zh-CN" sz="2500" b="1" i="0" u="none" strike="noStrike" cap="none" normalizeH="0" baseline="-3000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1</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，根据安培环路定律</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HL=N</a:t>
                </a:r>
                <a:r>
                  <a:rPr kumimoji="0" lang="en-US" altLang="zh-CN" sz="2500" b="1" i="0" u="none" strike="noStrike" cap="none" normalizeH="0" baseline="-3000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1</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i</a:t>
                </a:r>
                <a:r>
                  <a:rPr kumimoji="0" lang="en-US" altLang="zh-CN" sz="2500" b="1" i="0" u="none" strike="noStrike" cap="none" normalizeH="0" baseline="-3000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1</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，磁场强度</a:t>
                </a:r>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H</a:t>
                </a: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的大小为：</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360045" marR="0" lvl="0" indent="0" algn="just" defTabSz="914400" rtl="0" eaLnBrk="0" fontAlgn="base" latinLnBrk="0" hangingPunct="0">
                  <a:spcBef>
                    <a:spcPct val="0"/>
                  </a:spcBef>
                  <a:spcAft>
                    <a:spcPts val="600"/>
                  </a:spcAft>
                  <a:buClrTx/>
                  <a:buSzTx/>
                  <a:buFontTx/>
                  <a:buNone/>
                </a:pPr>
                <a:r>
                  <a:rPr kumimoji="0" lang="en-US" altLang="zh-CN" sz="2500" b="1" u="none" strike="noStrike" cap="none" normalizeH="0" baseline="0" dirty="0">
                    <a:ln>
                      <a:noFill/>
                    </a:ln>
                    <a:solidFill>
                      <a:srgbClr val="002060"/>
                    </a:solidFill>
                    <a:effectLst/>
                    <a:ea typeface="宋体" panose="02010600030101010101" pitchFamily="2" charset="-122"/>
                    <a:cs typeface="Times New Roman" panose="02020603050405020304" pitchFamily="18" charset="0"/>
                  </a:rPr>
                  <a:t>      </a:t>
                </a:r>
                <a14:m>
                  <m:oMath xmlns:m="http://schemas.openxmlformats.org/officeDocument/2006/math">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𝑯</m:t>
                    </m:r>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𝑵</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sub>
                        </m:sSub>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𝒊</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sub>
                        </m:sSub>
                      </m:num>
                      <m:den>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𝑳</m:t>
                        </m:r>
                      </m:den>
                    </m:f>
                  </m:oMath>
                </a14:m>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500" b="1" i="0" u="none" strike="noStrike" cap="none" normalizeH="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(1)</a:t>
                </a:r>
                <a:endPar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R="0" lvl="0" indent="0" algn="just" defTabSz="914400" rtl="0" eaLnBrk="0" fontAlgn="base" latinLnBrk="0" hangingPunct="0">
                  <a:spcBef>
                    <a:spcPct val="0"/>
                  </a:spcBef>
                  <a:spcAft>
                    <a:spcPts val="600"/>
                  </a:spcAft>
                  <a:buClrTx/>
                  <a:buSzTx/>
                  <a:buFontTx/>
                  <a:buNone/>
                </a:pPr>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其中</a:t>
                </a:r>
                <a14:m>
                  <m:oMath xmlns:m="http://schemas.openxmlformats.org/officeDocument/2006/math">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𝑳</m:t>
                    </m:r>
                  </m:oMath>
                </a14:m>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是</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为环状式样的平均磁路长度。由图</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可知，示波器</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轴偏转板的电压为</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360045" marR="0" lvl="0" indent="0" algn="just" defTabSz="914400" rtl="0" eaLnBrk="0" fontAlgn="base" latinLnBrk="0" hangingPunct="0">
                  <a:spcBef>
                    <a:spcPct val="0"/>
                  </a:spcBef>
                  <a:spcAft>
                    <a:spcPts val="600"/>
                  </a:spcAft>
                  <a:buClrTx/>
                  <a:buSzTx/>
                  <a:buFontTx/>
                  <a:buNone/>
                </a:pPr>
                <a:r>
                  <a:rPr kumimoji="0" lang="en-US" altLang="zh-CN" sz="2500" b="1" u="none" strike="noStrike" cap="none" normalizeH="0" baseline="0" dirty="0">
                    <a:ln>
                      <a:noFill/>
                    </a:ln>
                    <a:solidFill>
                      <a:srgbClr val="002060"/>
                    </a:solidFill>
                    <a:effectLst/>
                    <a:ea typeface="宋体" panose="02010600030101010101" pitchFamily="2" charset="-122"/>
                    <a:cs typeface="Times New Roman" panose="02020603050405020304" pitchFamily="18" charset="0"/>
                  </a:rPr>
                  <a:t>     </a:t>
                </a:r>
                <a14:m>
                  <m:oMath xmlns:m="http://schemas.openxmlformats.org/officeDocument/2006/math">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𝑼</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𝑿</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𝑼</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𝑹</m:t>
                        </m:r>
                        <m:r>
                          <a:rPr kumimoji="0" lang="en-US" altLang="zh-CN" sz="2500" b="1" i="1" u="none" strike="noStrike" cap="none" normalizeH="0" baseline="-2500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𝒊</m:t>
                        </m:r>
                      </m:e>
                      <m:sub>
                        <m:r>
                          <a:rPr lang="en-US" altLang="zh-CN" sz="2500" b="1"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𝟏</m:t>
                        </m:r>
                      </m:sub>
                    </m:sSub>
                    <m:sSub>
                      <m:sSub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𝟏</m:t>
                        </m:r>
                      </m:sub>
                    </m:sSub>
                  </m:oMath>
                </a14:m>
                <a:r>
                  <a:rPr kumimoji="0" lang="en-US" altLang="zh-CN"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500" b="1" i="0" u="none" strike="noStrike" cap="none" normalizeH="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(2)</a:t>
                </a:r>
                <a:endPar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360045" lvl="0" indent="0" algn="just" defTabSz="914400">
                  <a:spcAft>
                    <a:spcPts val="600"/>
                  </a:spcAft>
                </a:pP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由式</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和式</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得：</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360045" lvl="0" indent="0" algn="just" defTabSz="914400">
                  <a:spcAft>
                    <a:spcPts val="600"/>
                  </a:spcAft>
                </a:pPr>
                <a:r>
                  <a:rPr kumimoji="0" lang="en-US" altLang="zh-CN" sz="2500" b="1" u="none" strike="noStrike" cap="none" normalizeH="0" baseline="0" dirty="0">
                    <a:ln>
                      <a:noFill/>
                    </a:ln>
                    <a:solidFill>
                      <a:srgbClr val="002060"/>
                    </a:solidFill>
                    <a:effectLst/>
                    <a:ea typeface="宋体" panose="02010600030101010101" pitchFamily="2" charset="-122"/>
                    <a:cs typeface="Times New Roman" panose="02020603050405020304" pitchFamily="18" charset="0"/>
                  </a:rPr>
                  <a:t>     </a:t>
                </a:r>
                <a14:m>
                  <m:oMath xmlns:m="http://schemas.openxmlformats.org/officeDocument/2006/math">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𝑼</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𝑿</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𝑳</m:t>
                        </m:r>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sub>
                        </m:sSub>
                      </m:num>
                      <m:den>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𝑵</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sub>
                        </m:sSub>
                      </m:den>
                    </m:f>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𝑯</m:t>
                    </m:r>
                  </m:oMath>
                </a14:m>
                <a:r>
                  <a:rPr kumimoji="0" lang="zh-CN" altLang="en-US" sz="2500" b="1" i="0" u="none" strike="noStrike" cap="none" normalizeH="0" baseline="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zh-CN" altLang="en-US" sz="2500" b="1" i="0" u="none" strike="noStrike" cap="none" normalizeH="0" dirty="0">
                    <a:ln>
                      <a:noFill/>
                    </a:ln>
                    <a:solidFill>
                      <a:srgbClr val="002060"/>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(3)</a:t>
                </a:r>
                <a:endPar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bwMode="auto">
              <a:xfrm>
                <a:off x="295428" y="852170"/>
                <a:ext cx="10041580" cy="5153660"/>
              </a:xfrm>
              <a:prstGeom prst="rect">
                <a:avLst/>
              </a:prstGeom>
              <a:blipFill rotWithShape="1">
                <a:blip r:embed="rId1"/>
                <a:stretch>
                  <a:fillRect l="-2" r="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0" name="组合 9"/>
          <p:cNvGrpSpPr/>
          <p:nvPr/>
        </p:nvGrpSpPr>
        <p:grpSpPr>
          <a:xfrm>
            <a:off x="7481552" y="3997552"/>
            <a:ext cx="3935629" cy="2769543"/>
            <a:chOff x="5551273" y="3500837"/>
            <a:chExt cx="4253814" cy="2982252"/>
          </a:xfrm>
        </p:grpSpPr>
        <p:pic>
          <p:nvPicPr>
            <p:cNvPr id="11" name="图片 10"/>
            <p:cNvPicPr>
              <a:picLocks noChangeAspect="1"/>
            </p:cNvPicPr>
            <p:nvPr/>
          </p:nvPicPr>
          <p:blipFill>
            <a:blip r:embed="rId2"/>
            <a:stretch>
              <a:fillRect/>
            </a:stretch>
          </p:blipFill>
          <p:spPr>
            <a:xfrm>
              <a:off x="5551273" y="3500837"/>
              <a:ext cx="4253814" cy="2506051"/>
            </a:xfrm>
            <a:prstGeom prst="rect">
              <a:avLst/>
            </a:prstGeom>
          </p:spPr>
        </p:pic>
        <p:sp>
          <p:nvSpPr>
            <p:cNvPr id="12" name="文本框 11"/>
            <p:cNvSpPr txBox="1"/>
            <p:nvPr/>
          </p:nvSpPr>
          <p:spPr>
            <a:xfrm>
              <a:off x="6096000" y="6085391"/>
              <a:ext cx="3062445" cy="397698"/>
            </a:xfrm>
            <a:prstGeom prst="rect">
              <a:avLst/>
            </a:prstGeom>
            <a:solidFill>
              <a:schemeClr val="bg1"/>
            </a:solidFill>
          </p:spPr>
          <p:txBody>
            <a:bodyPr wrap="square" rtlCol="0">
              <a:spAutoFit/>
            </a:bodyPr>
            <a:lstStyle/>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4 </a:t>
              </a:r>
              <a:r>
                <a:rPr kumimoji="0" lang="en-US" altLang="zh-CN"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B—H</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曲线的实验线路</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6" name="Rectangle 5"/>
          <p:cNvSpPr>
            <a:spLocks noChangeArrowheads="1"/>
          </p:cNvSpPr>
          <p:nvPr/>
        </p:nvSpPr>
        <p:spPr bwMode="auto">
          <a:xfrm>
            <a:off x="295428" y="58267"/>
            <a:ext cx="690766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实验原理</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3.3 </a:t>
            </a:r>
            <a:r>
              <a:rPr lang="zh-CN" altLang="en-US" sz="2400" b="1" dirty="0">
                <a:solidFill>
                  <a:srgbClr val="006666"/>
                </a:solidFill>
                <a:latin typeface="微软雅黑" panose="020B0503020204020204" pitchFamily="34" charset="-122"/>
                <a:ea typeface="微软雅黑" panose="020B0503020204020204" pitchFamily="34" charset="-122"/>
              </a:rPr>
              <a:t>示波器测量</a:t>
            </a:r>
            <a:r>
              <a:rPr lang="en-US" altLang="zh-CN" sz="2400" b="1" dirty="0">
                <a:solidFill>
                  <a:srgbClr val="006666"/>
                </a:solidFill>
                <a:latin typeface="微软雅黑" panose="020B0503020204020204" pitchFamily="34" charset="-122"/>
                <a:ea typeface="微软雅黑" panose="020B0503020204020204" pitchFamily="34" charset="-122"/>
              </a:rPr>
              <a:t>B-H</a:t>
            </a:r>
            <a:r>
              <a:rPr lang="zh-CN" altLang="en-US" sz="2400" b="1" dirty="0">
                <a:solidFill>
                  <a:srgbClr val="006666"/>
                </a:solidFill>
                <a:latin typeface="微软雅黑" panose="020B0503020204020204" pitchFamily="34" charset="-122"/>
                <a:ea typeface="微软雅黑" panose="020B0503020204020204" pitchFamily="34" charset="-122"/>
              </a:rPr>
              <a:t>曲线的原理</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14985" y="6214745"/>
            <a:ext cx="6096000" cy="475615"/>
          </a:xfrm>
          <a:prstGeom prst="rect">
            <a:avLst/>
          </a:prstGeom>
          <a:noFill/>
        </p:spPr>
        <p:txBody>
          <a:bodyPr wrap="square" rtlCol="0">
            <a:spAutoFit/>
          </a:bodyPr>
          <a:p>
            <a:r>
              <a:rPr lang="zh-CN" altLang="en-US"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rPr>
              <a:t>利用电流，建立起输入端电压与</a:t>
            </a:r>
            <a:r>
              <a:rPr lang="en-US" altLang="zh-CN"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rPr>
              <a:t>H</a:t>
            </a:r>
            <a:r>
              <a:rPr lang="zh-CN" altLang="en-US"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rPr>
              <a:t>的关系</a:t>
            </a:r>
            <a:endParaRPr lang="zh-CN" altLang="en-US"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Rectangle 2"/>
              <p:cNvSpPr>
                <a:spLocks noChangeArrowheads="1"/>
              </p:cNvSpPr>
              <p:nvPr/>
            </p:nvSpPr>
            <p:spPr bwMode="auto">
              <a:xfrm>
                <a:off x="410520" y="1116794"/>
                <a:ext cx="10008973" cy="4792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1349375"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indent="457200" algn="just" defTabSz="914400">
                  <a:spcAft>
                    <a:spcPts val="600"/>
                  </a:spcAft>
                </a:pP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为了测量磁感应强度</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B</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，在次级线圈</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N</a:t>
                </a:r>
                <a:r>
                  <a:rPr lang="en-US" altLang="zh-CN" sz="2500" b="1" kern="100" baseline="-250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上串联一个电阻</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500" b="1" kern="100" baseline="-250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与电容</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C</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构成一个回路，</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500" b="1" kern="100" baseline="-250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与</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C</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构成一个积分电路。取电容</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C</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两端电压</a:t>
                </a:r>
                <a14:m>
                  <m:oMath xmlns:m="http://schemas.openxmlformats.org/officeDocument/2006/math">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𝑪</m:t>
                        </m:r>
                      </m:sub>
                    </m:sSub>
                  </m:oMath>
                </a14:m>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至示波器</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Y</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轴输入</a:t>
                </a:r>
                <a:r>
                  <a:rPr lang="zh-CN" altLang="en-US"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若</a:t>
                </a:r>
                <a:r>
                  <a:rPr lang="zh-CN" altLang="en-US"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适当</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选择</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R</a:t>
                </a:r>
                <a:r>
                  <a:rPr lang="en-US" altLang="zh-CN" sz="2500" b="1" kern="100" baseline="-250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2</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的值，</a:t>
                </a:r>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使</a:t>
                </a:r>
                <a14:m>
                  <m:oMath xmlns:m="http://schemas.openxmlformats.org/officeDocument/2006/math">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𝟏</m:t>
                    </m:r>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zh-CN" altLang="en-US"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𝝎</m:t>
                    </m:r>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𝑪</m:t>
                    </m:r>
                  </m:oMath>
                </a14:m>
                <a:r>
                  <a:rPr lang="zh-CN"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，则</a:t>
                </a:r>
                <a:r>
                  <a:rPr lang="zh-CN" altLang="en-US"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次级电流为</a:t>
                </a:r>
                <a:endParaRPr lang="en-US" altLang="zh-CN" sz="25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lvl="0" indent="457200" algn="just" defTabSz="914400">
                  <a:spcAft>
                    <a:spcPts val="600"/>
                  </a:spcAft>
                </a:pPr>
                <a:r>
                  <a:rPr lang="en-US" altLang="zh-CN" sz="2500" b="1"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𝑰</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num>
                      <m:den>
                        <m:sSup>
                          <m:sSup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pPr>
                          <m:e>
                            <m:sSubSup>
                              <m:sSubSup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SupPr>
                              <m:e>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b>
                              <m:sup>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p>
                            </m:sSubSup>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𝟏</m:t>
                                </m:r>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zh-CN" altLang="en-US"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𝝎</m:t>
                                </m:r>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𝑪</m:t>
                                </m:r>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p>
                            </m:sSup>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e>
                          <m:sup>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p>
                        </m:sSup>
                      </m:den>
                    </m:f>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𝑬</m:t>
                            </m:r>
                          </m:e>
                          <m:sub>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𝟐</m:t>
                            </m:r>
                          </m:sub>
                        </m:sSub>
                      </m:num>
                      <m:den>
                        <m:sSub>
                          <m:sSubPr>
                            <m:ctrlP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𝑹</m:t>
                            </m:r>
                          </m:e>
                          <m:sub>
                            <m:r>
                              <a:rPr lang="en-US"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𝟐</m:t>
                            </m:r>
                          </m:sub>
                        </m:sSub>
                      </m:den>
                    </m:f>
                  </m:oMath>
                </a14:m>
                <a:endParaRPr lang="en-US" altLang="zh-CN" sz="2500" b="1" kern="100" dirty="0">
                  <a:solidFill>
                    <a:srgbClr val="002060"/>
                  </a:solidFill>
                  <a:effectLst/>
                  <a:latin typeface="Times New Roman" panose="02020603050405020304" pitchFamily="18" charset="0"/>
                  <a:ea typeface="Cambria Math" panose="02040503050406030204" pitchFamily="18" charset="0"/>
                  <a:cs typeface="Times New Roman" panose="02020603050405020304" pitchFamily="18" charset="0"/>
                </a:endParaRPr>
              </a:p>
              <a:p>
                <a:pPr lvl="0" indent="0" algn="just" defTabSz="914400">
                  <a:spcAft>
                    <a:spcPts val="600"/>
                  </a:spcAft>
                </a:pPr>
                <a:r>
                  <a:rPr lang="zh-CN" altLang="en-US" sz="25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式中</a:t>
                </a:r>
                <a14:m>
                  <m:oMath xmlns:m="http://schemas.openxmlformats.org/officeDocument/2006/math">
                    <m:r>
                      <a:rPr lang="zh-CN" altLang="en-US" sz="2500" b="1" i="1" kern="100"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𝝎</m:t>
                    </m:r>
                  </m:oMath>
                </a14:m>
                <a:r>
                  <a:rPr lang="zh-CN" altLang="en-US"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为电源的角频率，</a:t>
                </a:r>
                <a14:m>
                  <m:oMath xmlns:m="http://schemas.openxmlformats.org/officeDocument/2006/math">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oMath>
                </a14:m>
                <a:r>
                  <a:rPr lang="zh-CN" altLang="en-US"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为次级线圈的感应电动势：</a:t>
                </a:r>
                <a:endParaRPr lang="en-US" altLang="zh-CN" sz="25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lvl="0" indent="457200" algn="just" defTabSz="914400">
                  <a:spcAft>
                    <a:spcPts val="600"/>
                  </a:spcAft>
                </a:pPr>
                <a:r>
                  <a:rPr lang="en-US" altLang="zh-CN" sz="2500" b="1" kern="100" dirty="0">
                    <a:solidFill>
                      <a:srgbClr val="002060"/>
                    </a:solidFill>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𝑵</m:t>
                        </m:r>
                      </m:e>
                      <m:sub>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f>
                      <m:fPr>
                        <m:ctrlP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𝒅</m:t>
                        </m:r>
                        <m:r>
                          <a:rPr lang="el-GR" altLang="zh-CN" sz="2500" b="1" i="1" kern="100" smtClean="0">
                            <a:solidFill>
                              <a:srgbClr val="002060"/>
                            </a:solidFill>
                            <a:effectLst/>
                            <a:latin typeface="Cambria Math" panose="02040503050406030204" pitchFamily="18" charset="0"/>
                            <a:ea typeface="Cambria Math" panose="02040503050406030204" pitchFamily="18" charset="0"/>
                            <a:cs typeface="Times New Roman" panose="02020603050405020304" pitchFamily="18" charset="0"/>
                          </a:rPr>
                          <m:t>𝜱</m:t>
                        </m:r>
                      </m:num>
                      <m:den>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𝒅𝒕</m:t>
                        </m:r>
                      </m:den>
                    </m:f>
                    <m:r>
                      <a:rPr lang="en-US" altLang="zh-CN" sz="2500" b="1" i="1" kern="100" smtClean="0">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𝑵</m:t>
                        </m:r>
                      </m:e>
                      <m:sub>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𝑺</m:t>
                    </m:r>
                    <m:f>
                      <m:f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𝒅</m:t>
                        </m:r>
                        <m:r>
                          <a:rPr lang="en-US" altLang="zh-CN" sz="2500" b="1" i="1" kern="100"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𝑩</m:t>
                        </m:r>
                      </m:num>
                      <m:den>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𝒅𝒕</m:t>
                        </m:r>
                      </m:den>
                    </m:f>
                  </m:oMath>
                </a14:m>
                <a:endParaRPr lang="en-US" altLang="zh-CN" sz="2500" b="1"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lvl="0" indent="0" algn="just" defTabSz="914400">
                  <a:spcAft>
                    <a:spcPts val="600"/>
                  </a:spcAft>
                </a:pPr>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式中</a:t>
                </a:r>
                <a14:m>
                  <m:oMath xmlns:m="http://schemas.openxmlformats.org/officeDocument/2006/math">
                    <m:r>
                      <a:rPr lang="el-GR" altLang="zh-CN" sz="2500" b="1"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𝜱</m:t>
                    </m:r>
                  </m:oMath>
                </a14:m>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为磁通量，</a:t>
                </a:r>
                <a:r>
                  <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S</a:t>
                </a:r>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为环状式样的截面积，示波器</a:t>
                </a:r>
                <a:r>
                  <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输入电压为</a:t>
                </a:r>
                <a:endPar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lvl="0" indent="457200" algn="just" defTabSz="914400">
                  <a:spcAft>
                    <a:spcPts val="600"/>
                  </a:spcAft>
                </a:pPr>
                <a:r>
                  <a:rPr kumimoji="0" lang="en-US" altLang="zh-CN" sz="2500" b="1" u="none" strike="noStrike" cap="none" normalizeH="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        </a:t>
                </a:r>
                <a14:m>
                  <m:oMath xmlns:m="http://schemas.openxmlformats.org/officeDocument/2006/math">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𝑼</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𝒀</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𝑼</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𝑪</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𝑸</m:t>
                        </m:r>
                      </m:num>
                      <m:den>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𝑪</m:t>
                        </m:r>
                      </m:den>
                    </m:f>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num>
                      <m:den>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𝑪</m:t>
                        </m:r>
                      </m:den>
                    </m:f>
                    <m:nary>
                      <m:naryPr>
                        <m:limLoc m:val="undOvr"/>
                        <m:subHide m:val="on"/>
                        <m:supHide m:val="on"/>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naryPr>
                      <m:sub/>
                      <m:sup/>
                      <m:e>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𝑰</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𝒅𝒕</m:t>
                        </m:r>
                      </m:e>
                    </m:nary>
                  </m:oMath>
                </a14:m>
                <a:endParaRPr kumimoji="0" lang="en-US" altLang="zh-CN" sz="2500" b="1" i="1"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lvl="0" indent="457200" algn="just" defTabSz="914400">
                  <a:spcAft>
                    <a:spcPts val="600"/>
                  </a:spcAft>
                </a:pPr>
                <a:r>
                  <a:rPr kumimoji="0" lang="en-US" altLang="zh-CN" sz="2500" b="1"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500" b="1" u="none" strike="noStrike" cap="none" normalizeH="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 </a:t>
                </a:r>
                <a14:m>
                  <m:oMath xmlns:m="http://schemas.openxmlformats.org/officeDocument/2006/math">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𝟏</m:t>
                        </m:r>
                      </m:num>
                      <m:den>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𝑪</m:t>
                        </m:r>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𝑹</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den>
                    </m:f>
                    <m:nary>
                      <m:naryPr>
                        <m:limLoc m:val="undOvr"/>
                        <m:subHide m:val="on"/>
                        <m:supHide m:val="on"/>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naryPr>
                      <m:sub/>
                      <m:sup/>
                      <m:e>
                        <m:sSub>
                          <m:sSubPr>
                            <m:ctrlP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ctrlPr>
                          </m:sSubPr>
                          <m:e>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𝑬</m:t>
                            </m:r>
                          </m:e>
                          <m: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𝟐</m:t>
                            </m:r>
                          </m:sub>
                        </m:sSub>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𝒅𝒕</m:t>
                        </m:r>
                      </m:e>
                    </m:nary>
                    <m:r>
                      <a:rPr kumimoji="0" lang="en-US" altLang="zh-CN" sz="2500" b="1" i="1" u="none" strike="noStrike" cap="none" normalizeH="0" baseline="0" smtClean="0">
                        <a:ln>
                          <a:noFill/>
                        </a:ln>
                        <a:solidFill>
                          <a:srgbClr val="00206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𝑵</m:t>
                            </m:r>
                          </m:e>
                          <m:sub>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𝑺</m:t>
                        </m:r>
                      </m:num>
                      <m:den>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𝑪</m:t>
                        </m:r>
                        <m:sSub>
                          <m:sSub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b>
                        </m:sSub>
                      </m:den>
                    </m:f>
                    <m:nary>
                      <m:naryPr>
                        <m:limLoc m:val="undOvr"/>
                        <m:subHide m:val="on"/>
                        <m:supHide m:val="on"/>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naryPr>
                      <m:sub/>
                      <m:sup/>
                      <m:e>
                        <m:f>
                          <m:f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𝒅𝑩</m:t>
                            </m:r>
                          </m:num>
                          <m:den>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𝒅𝒕</m:t>
                            </m:r>
                          </m:den>
                        </m:f>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𝒅𝒕</m:t>
                        </m:r>
                      </m:e>
                    </m:nary>
                    <m:r>
                      <a:rPr lang="en-US" altLang="zh-CN" sz="2500" b="1"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𝑵</m:t>
                            </m:r>
                          </m:e>
                          <m:sub>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𝑺</m:t>
                        </m:r>
                      </m:num>
                      <m:den>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𝑪</m:t>
                        </m:r>
                        <m:sSub>
                          <m:sSub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𝟐</m:t>
                            </m:r>
                          </m:sub>
                        </m:sSub>
                      </m:den>
                    </m:f>
                  </m:oMath>
                </a14:m>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B        </a:t>
                </a:r>
                <a:r>
                  <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(4)</a:t>
                </a:r>
                <a:endPar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p:sp>
            <p:nvSpPr>
              <p:cNvPr id="3" name="Rectangle 2"/>
              <p:cNvSpPr>
                <a:spLocks noRot="1" noChangeAspect="1" noMove="1" noResize="1" noEditPoints="1" noAdjustHandles="1" noChangeArrowheads="1" noChangeShapeType="1" noTextEdit="1"/>
              </p:cNvSpPr>
              <p:nvPr/>
            </p:nvSpPr>
            <p:spPr bwMode="auto">
              <a:xfrm>
                <a:off x="410520" y="1116794"/>
                <a:ext cx="10008973" cy="4792345"/>
              </a:xfrm>
              <a:prstGeom prst="rect">
                <a:avLst/>
              </a:prstGeom>
              <a:blipFill rotWithShape="1">
                <a:blip r:embed="rId1"/>
                <a:stretch>
                  <a:fillRect l="-3" t="-10" r="4" b="1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Rectangle 5"/>
          <p:cNvSpPr>
            <a:spLocks noChangeArrowheads="1"/>
          </p:cNvSpPr>
          <p:nvPr/>
        </p:nvSpPr>
        <p:spPr bwMode="auto">
          <a:xfrm>
            <a:off x="295428" y="58267"/>
            <a:ext cx="690766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实验目的</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3.3 </a:t>
            </a:r>
            <a:r>
              <a:rPr lang="zh-CN" altLang="en-US" sz="2400" b="1" dirty="0">
                <a:solidFill>
                  <a:srgbClr val="006666"/>
                </a:solidFill>
                <a:latin typeface="微软雅黑" panose="020B0503020204020204" pitchFamily="34" charset="-122"/>
                <a:ea typeface="微软雅黑" panose="020B0503020204020204" pitchFamily="34" charset="-122"/>
              </a:rPr>
              <a:t>示波器测量</a:t>
            </a:r>
            <a:r>
              <a:rPr lang="en-US" altLang="zh-CN" sz="2400" b="1" dirty="0">
                <a:solidFill>
                  <a:srgbClr val="006666"/>
                </a:solidFill>
                <a:latin typeface="微软雅黑" panose="020B0503020204020204" pitchFamily="34" charset="-122"/>
                <a:ea typeface="微软雅黑" panose="020B0503020204020204" pitchFamily="34" charset="-122"/>
              </a:rPr>
              <a:t>B-H</a:t>
            </a:r>
            <a:r>
              <a:rPr lang="zh-CN" altLang="en-US" sz="2400" b="1" dirty="0">
                <a:solidFill>
                  <a:srgbClr val="006666"/>
                </a:solidFill>
                <a:latin typeface="微软雅黑" panose="020B0503020204020204" pitchFamily="34" charset="-122"/>
                <a:ea typeface="微软雅黑" panose="020B0503020204020204" pitchFamily="34" charset="-122"/>
              </a:rPr>
              <a:t>曲线的原理</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7847947" y="3429227"/>
            <a:ext cx="3935629" cy="2769543"/>
            <a:chOff x="5551273" y="3500837"/>
            <a:chExt cx="4253814" cy="2982252"/>
          </a:xfrm>
        </p:grpSpPr>
        <p:pic>
          <p:nvPicPr>
            <p:cNvPr id="11" name="图片 10"/>
            <p:cNvPicPr>
              <a:picLocks noChangeAspect="1"/>
            </p:cNvPicPr>
            <p:nvPr/>
          </p:nvPicPr>
          <p:blipFill>
            <a:blip r:embed="rId2"/>
            <a:stretch>
              <a:fillRect/>
            </a:stretch>
          </p:blipFill>
          <p:spPr>
            <a:xfrm>
              <a:off x="5551273" y="3500837"/>
              <a:ext cx="4253814" cy="2506051"/>
            </a:xfrm>
            <a:prstGeom prst="rect">
              <a:avLst/>
            </a:prstGeom>
          </p:spPr>
        </p:pic>
        <p:sp>
          <p:nvSpPr>
            <p:cNvPr id="12" name="文本框 11"/>
            <p:cNvSpPr txBox="1"/>
            <p:nvPr/>
          </p:nvSpPr>
          <p:spPr>
            <a:xfrm>
              <a:off x="6096000" y="6085391"/>
              <a:ext cx="3062445" cy="397698"/>
            </a:xfrm>
            <a:prstGeom prst="rect">
              <a:avLst/>
            </a:prstGeom>
            <a:solidFill>
              <a:schemeClr val="bg1"/>
            </a:solidFill>
          </p:spPr>
          <p:txBody>
            <a:bodyPr wrap="square" rtlCol="0">
              <a:spAutoFit/>
            </a:bodyPr>
            <a:p>
              <a:r>
                <a:rPr lang="zh-CN" altLang="en-US" b="1" dirty="0">
                  <a:latin typeface="Times New Roman" panose="02020603050405020304" pitchFamily="18" charset="0"/>
                  <a:ea typeface="宋体" panose="02010600030101010101" pitchFamily="2" charset="-122"/>
                  <a:cs typeface="Times New Roman" panose="02020603050405020304" pitchFamily="18" charset="0"/>
                </a:rPr>
                <a:t>图</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4 </a:t>
              </a:r>
              <a:r>
                <a:rPr kumimoji="0" lang="en-US" altLang="zh-CN"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B—H</a:t>
              </a:r>
              <a:r>
                <a:rPr kumimoji="0" lang="zh-CN" altLang="en-US"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曲线的实验线路</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grpSp>
      <p:sp>
        <p:nvSpPr>
          <p:cNvPr id="2" name="文本框 1"/>
          <p:cNvSpPr txBox="1"/>
          <p:nvPr/>
        </p:nvSpPr>
        <p:spPr>
          <a:xfrm>
            <a:off x="514985" y="6214745"/>
            <a:ext cx="7217410" cy="475615"/>
          </a:xfrm>
          <a:prstGeom prst="rect">
            <a:avLst/>
          </a:prstGeom>
          <a:noFill/>
        </p:spPr>
        <p:txBody>
          <a:bodyPr wrap="square" rtlCol="0">
            <a:spAutoFit/>
          </a:bodyPr>
          <a:p>
            <a:r>
              <a:rPr lang="zh-CN" altLang="en-US"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rPr>
              <a:t>利用电容充电电荷，建立起输出端电压与</a:t>
            </a:r>
            <a:r>
              <a:rPr lang="en-US" altLang="zh-CN"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rPr>
              <a:t>B</a:t>
            </a:r>
            <a:r>
              <a:rPr lang="zh-CN" altLang="en-US"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rPr>
              <a:t>的关系</a:t>
            </a:r>
            <a:endParaRPr lang="zh-CN" altLang="en-US" sz="25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1112194" y="808484"/>
                <a:ext cx="9027812" cy="2181225"/>
              </a:xfrm>
              <a:prstGeom prst="rect">
                <a:avLst/>
              </a:prstGeom>
              <a:noFill/>
            </p:spPr>
            <p:txBody>
              <a:bodyPr wrap="square">
                <a:spAutoFit/>
              </a:bodyPr>
              <a:lstStyle/>
              <a:p>
                <a:pPr lvl="0" indent="457200" defTabSz="914400">
                  <a:spcAft>
                    <a:spcPts val="600"/>
                  </a:spcAft>
                </a:pPr>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由</a:t>
                </a:r>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(3)</a:t>
                </a:r>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和</a:t>
                </a:r>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(4)</a:t>
                </a:r>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得</a:t>
                </a:r>
                <a14:m>
                  <m:oMath xmlns:m="http://schemas.openxmlformats.org/officeDocument/2006/math">
                    <m:d>
                      <m:dPr>
                        <m:begChr m:val="{"/>
                        <m:endChr m:val=""/>
                        <m:ctrlPr>
                          <a:rPr kumimoji="0" lang="en-US" altLang="zh-CN" sz="2500" b="1" i="1" u="none" strike="noStrike" cap="none" normalizeH="0" baseline="0" smtClean="0">
                            <a:ln>
                              <a:noFill/>
                            </a:l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ctrlPr>
                      </m:dPr>
                      <m:e>
                        <m:eqArr>
                          <m:eqArrPr>
                            <m:ctrlPr>
                              <a:rPr kumimoji="0" lang="en-US" altLang="zh-CN" sz="2500" b="1" i="1" u="none" strike="noStrike" cap="none" normalizeH="0" baseline="0" smtClean="0">
                                <a:ln>
                                  <a:noFill/>
                                </a:l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ctrlPr>
                          </m:eqArrPr>
                          <m:e>
                            <m:r>
                              <a:rPr kumimoji="0" lang="en-US" altLang="zh-CN" sz="2500" b="1" i="1" u="none" strike="noStrike" cap="none" normalizeH="0" baseline="0" smtClean="0">
                                <a:ln>
                                  <a:noFill/>
                                </a:l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𝑯</m:t>
                            </m:r>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5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fPr>
                              <m:num>
                                <m:sSub>
                                  <m:sSubPr>
                                    <m:ctrlP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𝑵</m:t>
                                    </m:r>
                                  </m:e>
                                  <m:sub>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num>
                              <m:den>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𝑳</m:t>
                                </m:r>
                                <m:sSub>
                                  <m:sSubPr>
                                    <m:ctrlP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𝟏</m:t>
                                    </m:r>
                                  </m:sub>
                                </m:sSub>
                              </m:den>
                            </m:f>
                            <m:sSub>
                              <m:sSubPr>
                                <m:ctrlP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𝑿</m:t>
                                </m:r>
                              </m:sub>
                            </m:sSub>
                          </m:e>
                          <m:e>
                            <m:r>
                              <a:rPr kumimoji="0" lang="en-US" altLang="zh-CN" sz="2500" b="1" i="1" u="none" strike="noStrike" cap="none" normalizeH="0" baseline="0" smtClean="0">
                                <a:ln>
                                  <a:noFill/>
                                </a:ln>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𝑩</m:t>
                            </m:r>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2500" b="1" i="1" smtClean="0">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𝑪</m:t>
                                </m:r>
                                <m:sSub>
                                  <m:sSubPr>
                                    <m:ctrlP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𝑹</m:t>
                                    </m:r>
                                  </m:e>
                                  <m:sub>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num>
                              <m:den>
                                <m:sSub>
                                  <m:sSubPr>
                                    <m:ctrlPr>
                                      <a:rPr lang="en-US" altLang="zh-CN" sz="25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𝑵</m:t>
                                    </m:r>
                                  </m:e>
                                  <m:sub>
                                    <m:r>
                                      <a:rPr lang="en-US" altLang="zh-CN" sz="25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𝟐</m:t>
                                    </m:r>
                                  </m:sub>
                                </m:sSub>
                                <m:r>
                                  <a:rPr lang="en-US" altLang="zh-CN" sz="2500" b="1" i="1" kern="100">
                                    <a:solidFill>
                                      <a:srgbClr val="FF0000"/>
                                    </a:solidFill>
                                    <a:latin typeface="Cambria Math" panose="02040503050406030204" pitchFamily="18" charset="0"/>
                                    <a:ea typeface="宋体" panose="02010600030101010101" pitchFamily="2" charset="-122"/>
                                    <a:cs typeface="Times New Roman" panose="02020603050405020304" pitchFamily="18" charset="0"/>
                                  </a:rPr>
                                  <m:t>𝑺</m:t>
                                </m:r>
                              </m:den>
                            </m:f>
                            <m:sSub>
                              <m:sSubPr>
                                <m:ctrlP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500" b="1" i="1">
                                    <a:solidFill>
                                      <a:srgbClr val="FF0000"/>
                                    </a:solidFill>
                                    <a:latin typeface="Cambria Math" panose="02040503050406030204" pitchFamily="18" charset="0"/>
                                    <a:ea typeface="宋体" panose="02010600030101010101" pitchFamily="2" charset="-122"/>
                                    <a:cs typeface="Times New Roman" panose="02020603050405020304" pitchFamily="18" charset="0"/>
                                  </a:rPr>
                                  <m:t>𝒀</m:t>
                                </m:r>
                              </m:sub>
                            </m:sSub>
                          </m:e>
                        </m:eqArr>
                      </m:e>
                    </m:d>
                  </m:oMath>
                </a14:m>
                <a:r>
                  <a:rPr kumimoji="0" lang="zh-CN" altLang="en-US" sz="2500" b="1" i="0" u="none" strike="noStrike" cap="none" normalizeH="0" baseline="0" dirty="0">
                    <a:ln>
                      <a:noFill/>
                    </a:ln>
                    <a:solidFill>
                      <a:srgbClr val="FF0000"/>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zh-CN" altLang="en-US" sz="2500" b="1" i="0" u="none" strike="noStrike" cap="none" normalizeH="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(5)</a:t>
                </a:r>
                <a:endPar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lvl="0" indent="457200" defTabSz="914400">
                  <a:spcAft>
                    <a:spcPts val="600"/>
                  </a:spcAft>
                </a:pPr>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由</a:t>
                </a:r>
                <a:r>
                  <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(5)</a:t>
                </a:r>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式可知，只要读出电阻和电容的值，然后通过示波器测出电压</a:t>
                </a:r>
                <a14:m>
                  <m:oMath xmlns:m="http://schemas.openxmlformats.org/officeDocument/2006/math">
                    <m:sSub>
                      <m:sSubPr>
                        <m:ctrlPr>
                          <a:rPr lang="en-US" altLang="zh-CN" sz="2500" b="1"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𝑿</m:t>
                        </m:r>
                      </m:sub>
                    </m:sSub>
                  </m:oMath>
                </a14:m>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和</a:t>
                </a:r>
                <a14:m>
                  <m:oMath xmlns:m="http://schemas.openxmlformats.org/officeDocument/2006/math">
                    <m:sSub>
                      <m:sSubPr>
                        <m:ctrlP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𝑼</m:t>
                        </m:r>
                      </m:e>
                      <m:sub>
                        <m:r>
                          <a:rPr lang="en-US" altLang="zh-CN" sz="2500" b="1"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𝒀</m:t>
                        </m:r>
                      </m:sub>
                    </m:sSub>
                  </m:oMath>
                </a14:m>
                <a:r>
                  <a:rPr kumimoji="0" lang="zh-CN" altLang="en-US"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，即可绘出磁滞回线。</a:t>
                </a:r>
                <a:endParaRPr kumimoji="0" lang="en-US" altLang="zh-CN" sz="2500" b="1" i="0" u="none" strike="noStrike" cap="none" normalizeH="0" baseline="0" dirty="0">
                  <a:ln>
                    <a:noFill/>
                  </a:ln>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1112194" y="808484"/>
                <a:ext cx="9027812" cy="2181225"/>
              </a:xfrm>
              <a:prstGeom prst="rect">
                <a:avLst/>
              </a:prstGeom>
              <a:blipFill rotWithShape="1">
                <a:blip r:embed="rId1"/>
                <a:stretch>
                  <a:fillRect l="-3" t="-6" r="4"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p:cNvSpPr txBox="1"/>
              <p:nvPr/>
            </p:nvSpPr>
            <p:spPr>
              <a:xfrm>
                <a:off x="1519854" y="3798802"/>
                <a:ext cx="7599406" cy="2754600"/>
              </a:xfrm>
              <a:prstGeom prst="rect">
                <a:avLst/>
              </a:prstGeom>
              <a:noFill/>
            </p:spPr>
            <p:txBody>
              <a:bodyPr wrap="square" rtlCol="0">
                <a:spAutoFit/>
              </a:bodyPr>
              <a:lstStyle/>
              <a:p>
                <a:pPr>
                  <a:spcAft>
                    <a:spcPts val="600"/>
                  </a:spcAft>
                </a:pPr>
                <a:r>
                  <a:rPr lang="zh-CN" altLang="en-US" sz="2400" b="1" dirty="0">
                    <a:latin typeface="华文中宋" panose="02010600040101010101" pitchFamily="2" charset="-122"/>
                    <a:ea typeface="华文中宋" panose="02010600040101010101" pitchFamily="2" charset="-122"/>
                    <a:cs typeface="Times New Roman" panose="02020603050405020304" pitchFamily="18" charset="0"/>
                  </a:rPr>
                  <a:t>其中样品参数为：</a:t>
                </a:r>
                <a:endParaRPr lang="en-US" altLang="zh-CN" sz="2400" dirty="0">
                  <a:latin typeface="华文中宋" panose="02010600040101010101" pitchFamily="2" charset="-122"/>
                  <a:ea typeface="华文中宋" panose="02010600040101010101" pitchFamily="2" charset="-122"/>
                  <a:cs typeface="Times New Roman" panose="02020603050405020304" pitchFamily="18" charset="0"/>
                </a:endParaRPr>
              </a:p>
              <a:p>
                <a:pPr indent="-504190"/>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样品</a:t>
                </a:r>
                <a:r>
                  <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a:t>
                </a: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参数：平均磁路长度 </a:t>
                </a:r>
                <a14:m>
                  <m:oMath xmlns:m="http://schemas.openxmlformats.org/officeDocument/2006/math">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𝐿</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0</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130</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𝑚</m:t>
                    </m:r>
                  </m:oMath>
                </a14:m>
                <a:endPar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indent="-504190"/>
                <a:r>
                  <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磁芯样品截面积 </a:t>
                </a:r>
                <a14:m>
                  <m:oMath xmlns:m="http://schemas.openxmlformats.org/officeDocument/2006/math">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𝑆</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24</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4</m:t>
                        </m:r>
                      </m:sup>
                    </m:sSup>
                    <m:sSup>
                      <m:sSupPr>
                        <m:ctrlP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𝑚</m:t>
                        </m:r>
                      </m:e>
                      <m:sup>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2</m:t>
                        </m:r>
                      </m:sup>
                    </m:sSup>
                  </m:oMath>
                </a14:m>
                <a:endPar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indent="-504190"/>
                <a:r>
                  <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线圈匝数</a:t>
                </a:r>
                <a14:m>
                  <m:oMath xmlns:m="http://schemas.openxmlformats.org/officeDocument/2006/math">
                    <m:sSub>
                      <m:sSubPr>
                        <m:ctrlPr>
                          <a:rPr lang="en-US" altLang="zh-CN" sz="240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150</m:t>
                    </m:r>
                  </m:oMath>
                </a14:m>
                <a:endPar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indent="-504190"/>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样品</a:t>
                </a:r>
                <a:r>
                  <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参数：平均磁路长度 </a:t>
                </a:r>
                <a14:m>
                  <m:oMath xmlns:m="http://schemas.openxmlformats.org/officeDocument/2006/math">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𝐿</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0</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075</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𝑚</m:t>
                    </m:r>
                  </m:oMath>
                </a14:m>
                <a:endPar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indent="-504190"/>
                <a:r>
                  <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磁芯样品截面积 </a:t>
                </a:r>
                <a14:m>
                  <m:oMath xmlns:m="http://schemas.openxmlformats.org/officeDocument/2006/math">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𝑆</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20</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10</m:t>
                        </m:r>
                      </m:e>
                      <m:sup>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4</m:t>
                        </m:r>
                      </m:sup>
                    </m:sSup>
                    <m:sSup>
                      <m:sSupPr>
                        <m:ctrlP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𝑚</m:t>
                        </m:r>
                      </m:e>
                      <m:sup>
                        <m:r>
                          <a:rPr lang="en-US" altLang="zh-CN" sz="2400" b="0" i="1" smtClean="0">
                            <a:solidFill>
                              <a:srgbClr val="002060"/>
                            </a:solidFill>
                            <a:latin typeface="Cambria Math" panose="02040503050406030204" pitchFamily="18" charset="0"/>
                            <a:ea typeface="Cambria Math" panose="02040503050406030204" pitchFamily="18" charset="0"/>
                            <a:cs typeface="Times New Roman" panose="02020603050405020304" pitchFamily="18" charset="0"/>
                          </a:rPr>
                          <m:t>2</m:t>
                        </m:r>
                      </m:sup>
                    </m:sSup>
                  </m:oMath>
                </a14:m>
                <a:endPar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indent="-504190"/>
                <a:r>
                  <a:rPr lang="en-US" altLang="zh-CN"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线圈匝数</a:t>
                </a:r>
                <a14:m>
                  <m:oMath xmlns:m="http://schemas.openxmlformats.org/officeDocument/2006/math">
                    <m:sSub>
                      <m:sSubPr>
                        <m:ctrlPr>
                          <a:rPr lang="en-US" altLang="zh-CN" sz="240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ctrlPr>
                      </m:sSubPr>
                      <m:e>
                        <m: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t>𝑁</m:t>
                        </m:r>
                      </m:e>
                      <m:sub>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2400" i="1">
                        <a:solidFill>
                          <a:srgbClr val="002060"/>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b="0" i="1" smtClean="0">
                        <a:solidFill>
                          <a:srgbClr val="002060"/>
                        </a:solidFill>
                        <a:latin typeface="Cambria Math" panose="02040503050406030204" pitchFamily="18" charset="0"/>
                        <a:ea typeface="宋体" panose="02010600030101010101" pitchFamily="2" charset="-122"/>
                        <a:cs typeface="Times New Roman" panose="02020603050405020304" pitchFamily="18" charset="0"/>
                      </a:rPr>
                      <m:t>150</m:t>
                    </m:r>
                  </m:oMath>
                </a14:m>
                <a:endPar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519854" y="3798802"/>
                <a:ext cx="7599406" cy="2754600"/>
              </a:xfrm>
              <a:prstGeom prst="rect">
                <a:avLst/>
              </a:prstGeom>
              <a:blipFill rotWithShape="1">
                <a:blip r:embed="rId2"/>
                <a:stretch>
                  <a:fillRect l="-4" t="-8" b="7"/>
                </a:stretch>
              </a:blipFill>
            </p:spPr>
            <p:txBody>
              <a:bodyPr/>
              <a:lstStyle/>
              <a:p>
                <a:r>
                  <a:rPr lang="zh-CN" altLang="en-US">
                    <a:noFill/>
                  </a:rPr>
                  <a:t> </a:t>
                </a:r>
              </a:p>
            </p:txBody>
          </p:sp>
        </mc:Fallback>
      </mc:AlternateContent>
      <p:sp>
        <p:nvSpPr>
          <p:cNvPr id="2" name="文本框 1"/>
          <p:cNvSpPr txBox="1"/>
          <p:nvPr/>
        </p:nvSpPr>
        <p:spPr>
          <a:xfrm>
            <a:off x="9042401" y="4862006"/>
            <a:ext cx="3149599" cy="1077218"/>
          </a:xfrm>
          <a:prstGeom prst="rect">
            <a:avLst/>
          </a:prstGeom>
          <a:noFill/>
        </p:spPr>
        <p:txBody>
          <a:bodyPr wrap="square" rtlCol="0">
            <a:spAutoFit/>
          </a:bodyPr>
          <a:lstStyle/>
          <a:p>
            <a:r>
              <a:rPr lang="zh-CN" altLang="en-US" sz="2400" b="1" dirty="0"/>
              <a:t>本实验只做样品</a:t>
            </a:r>
            <a:r>
              <a:rPr lang="en-US" altLang="zh-CN" sz="2400" b="1" dirty="0"/>
              <a:t>2</a:t>
            </a:r>
            <a:endParaRPr lang="en-US" altLang="zh-CN" sz="2400" b="1" dirty="0"/>
          </a:p>
          <a:p>
            <a:r>
              <a:rPr lang="zh-CN" altLang="en-US" sz="2000" dirty="0">
                <a:solidFill>
                  <a:schemeClr val="tx1"/>
                </a:solidFill>
                <a:effectLst>
                  <a:outerShdw blurRad="38100" dist="19050" dir="2700000" algn="tl" rotWithShape="0">
                    <a:schemeClr val="dk1">
                      <a:alpha val="40000"/>
                    </a:schemeClr>
                  </a:outerShdw>
                </a:effectLst>
              </a:rPr>
              <a:t>（有兴趣的同学可以比较一下样品</a:t>
            </a:r>
            <a:r>
              <a:rPr lang="en-US" altLang="zh-CN" sz="2000" dirty="0">
                <a:solidFill>
                  <a:schemeClr val="tx1"/>
                </a:solidFill>
                <a:effectLst>
                  <a:outerShdw blurRad="38100" dist="19050" dir="2700000" algn="tl" rotWithShape="0">
                    <a:schemeClr val="dk1">
                      <a:alpha val="40000"/>
                    </a:schemeClr>
                  </a:outerShdw>
                </a:effectLst>
              </a:rPr>
              <a:t>1</a:t>
            </a:r>
            <a:r>
              <a:rPr lang="zh-CN" altLang="en-US" sz="2000" dirty="0">
                <a:solidFill>
                  <a:schemeClr val="tx1"/>
                </a:solidFill>
                <a:effectLst>
                  <a:outerShdw blurRad="38100" dist="19050" dir="2700000" algn="tl" rotWithShape="0">
                    <a:schemeClr val="dk1">
                      <a:alpha val="40000"/>
                    </a:schemeClr>
                  </a:outerShdw>
                </a:effectLst>
              </a:rPr>
              <a:t>和样品</a:t>
            </a:r>
            <a:r>
              <a:rPr lang="en-US" altLang="zh-CN" sz="2000" dirty="0">
                <a:solidFill>
                  <a:schemeClr val="tx1"/>
                </a:solidFill>
                <a:effectLst>
                  <a:outerShdw blurRad="38100" dist="19050" dir="2700000" algn="tl" rotWithShape="0">
                    <a:schemeClr val="dk1">
                      <a:alpha val="40000"/>
                    </a:schemeClr>
                  </a:outerShdw>
                </a:effectLst>
              </a:rPr>
              <a:t>2</a:t>
            </a:r>
            <a:r>
              <a:rPr lang="zh-CN" altLang="en-US" sz="2000" dirty="0">
                <a:solidFill>
                  <a:schemeClr val="tx1"/>
                </a:solidFill>
                <a:effectLst>
                  <a:outerShdw blurRad="38100" dist="19050" dir="2700000" algn="tl" rotWithShape="0">
                    <a:schemeClr val="dk1">
                      <a:alpha val="40000"/>
                    </a:schemeClr>
                  </a:outerShdw>
                </a:effectLst>
              </a:rPr>
              <a:t>的区别）</a:t>
            </a:r>
            <a:endParaRPr lang="zh-CN" altLang="en-US" sz="2000" dirty="0">
              <a:solidFill>
                <a:schemeClr val="tx1"/>
              </a:solidFill>
              <a:effectLst>
                <a:outerShdw blurRad="38100" dist="19050" dir="2700000" algn="tl" rotWithShape="0">
                  <a:schemeClr val="dk1">
                    <a:alpha val="40000"/>
                  </a:schemeClr>
                </a:outerShdw>
              </a:effectLst>
            </a:endParaRPr>
          </a:p>
        </p:txBody>
      </p:sp>
      <p:sp>
        <p:nvSpPr>
          <p:cNvPr id="5" name="Rectangle 5"/>
          <p:cNvSpPr>
            <a:spLocks noChangeArrowheads="1"/>
          </p:cNvSpPr>
          <p:nvPr/>
        </p:nvSpPr>
        <p:spPr bwMode="auto">
          <a:xfrm>
            <a:off x="295428" y="58267"/>
            <a:ext cx="690766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实验目的</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3.3 </a:t>
            </a:r>
            <a:r>
              <a:rPr lang="zh-CN" altLang="en-US" sz="2400" b="1" dirty="0">
                <a:solidFill>
                  <a:srgbClr val="006666"/>
                </a:solidFill>
                <a:latin typeface="微软雅黑" panose="020B0503020204020204" pitchFamily="34" charset="-122"/>
                <a:ea typeface="微软雅黑" panose="020B0503020204020204" pitchFamily="34" charset="-122"/>
              </a:rPr>
              <a:t>示波器测量</a:t>
            </a:r>
            <a:r>
              <a:rPr lang="en-US" altLang="zh-CN" sz="2400" b="1" dirty="0">
                <a:solidFill>
                  <a:srgbClr val="006666"/>
                </a:solidFill>
                <a:latin typeface="微软雅黑" panose="020B0503020204020204" pitchFamily="34" charset="-122"/>
                <a:ea typeface="微软雅黑" panose="020B0503020204020204" pitchFamily="34" charset="-122"/>
              </a:rPr>
              <a:t>B-H</a:t>
            </a:r>
            <a:r>
              <a:rPr lang="zh-CN" altLang="en-US" sz="2400" b="1" dirty="0">
                <a:solidFill>
                  <a:srgbClr val="006666"/>
                </a:solidFill>
                <a:latin typeface="微软雅黑" panose="020B0503020204020204" pitchFamily="34" charset="-122"/>
                <a:ea typeface="微软雅黑" panose="020B0503020204020204" pitchFamily="34" charset="-122"/>
              </a:rPr>
              <a:t>曲线的原理</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295428" y="58267"/>
            <a:ext cx="7540847"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四  实验步骤</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4.1 </a:t>
            </a:r>
            <a:r>
              <a:rPr lang="zh-CN" altLang="en-US" sz="2400" b="1" dirty="0">
                <a:solidFill>
                  <a:srgbClr val="006666"/>
                </a:solidFill>
                <a:latin typeface="微软雅黑" panose="020B0503020204020204" pitchFamily="34" charset="-122"/>
                <a:ea typeface="微软雅黑" panose="020B0503020204020204" pitchFamily="34" charset="-122"/>
              </a:rPr>
              <a:t>磁特性综合测量实验仪面板介绍</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TextBox 75"/>
              <p:cNvSpPr txBox="1">
                <a:spLocks noChangeArrowheads="1"/>
              </p:cNvSpPr>
              <p:nvPr/>
            </p:nvSpPr>
            <p:spPr bwMode="auto">
              <a:xfrm>
                <a:off x="9653270" y="1501775"/>
                <a:ext cx="245554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smtClean="0">
                    <a:solidFill>
                      <a:srgbClr val="000066"/>
                    </a:solidFill>
                    <a:latin typeface="Cambria Math" panose="02040503050406030204" pitchFamily="18" charset="0"/>
                    <a:ea typeface="华文中宋" panose="02010600040101010101" pitchFamily="2" charset="-122"/>
                  </a:rPr>
                  <a:t>参考值：</a:t>
                </a:r>
                <a14:m>
                  <m:oMath xmlns:m="http://schemas.openxmlformats.org/officeDocument/2006/math">
                    <m:sSub>
                      <m:sSubPr>
                        <m:ctrlPr>
                          <a:rPr lang="en-US" altLang="zh-CN" sz="2800" b="1" i="1" smtClean="0">
                            <a:solidFill>
                              <a:srgbClr val="000066"/>
                            </a:solidFill>
                            <a:latin typeface="Cambria Math" panose="02040503050406030204" pitchFamily="18" charset="0"/>
                            <a:ea typeface="华文中宋" panose="02010600040101010101" pitchFamily="2" charset="-122"/>
                          </a:rPr>
                        </m:ctrlPr>
                      </m:sSubPr>
                      <m:e>
                        <m:r>
                          <m:rPr>
                            <m:sty m:val="p"/>
                          </m:rPr>
                          <a:rPr lang="en-US" altLang="zh-CN" sz="2800" b="1" i="1">
                            <a:solidFill>
                              <a:srgbClr val="000066"/>
                            </a:solidFill>
                            <a:latin typeface="Cambria Math" panose="02040503050406030204" pitchFamily="18" charset="0"/>
                            <a:ea typeface="华文中宋" panose="02010600040101010101" pitchFamily="2" charset="-122"/>
                          </a:rPr>
                          <m:t>R</m:t>
                        </m:r>
                      </m:e>
                      <m:sub>
                        <m:r>
                          <a:rPr lang="en-US" altLang="zh-CN" sz="2800" b="1" i="1">
                            <a:solidFill>
                              <a:srgbClr val="000066"/>
                            </a:solidFill>
                            <a:latin typeface="Cambria Math" panose="02040503050406030204" pitchFamily="18" charset="0"/>
                            <a:ea typeface="华文中宋" panose="02010600040101010101" pitchFamily="2" charset="-122"/>
                          </a:rPr>
                          <m:t>1</m:t>
                        </m:r>
                      </m:sub>
                    </m:sSub>
                    <m:r>
                      <a:rPr lang="en-US" altLang="zh-CN" sz="2800" b="1" i="1">
                        <a:solidFill>
                          <a:srgbClr val="000066"/>
                        </a:solidFill>
                        <a:latin typeface="Cambria Math" panose="02040503050406030204" pitchFamily="18" charset="0"/>
                        <a:ea typeface="华文中宋" panose="02010600040101010101" pitchFamily="2" charset="-122"/>
                      </a:rPr>
                      <m:t>=</m:t>
                    </m:r>
                  </m:oMath>
                </a14:m>
                <a:r>
                  <a:rPr lang="en-US" altLang="zh-CN" sz="2800" b="1" dirty="0" smtClean="0">
                    <a:solidFill>
                      <a:srgbClr val="000066"/>
                    </a:solidFill>
                    <a:latin typeface="华文中宋" panose="02010600040101010101" pitchFamily="2" charset="-122"/>
                    <a:ea typeface="华文中宋" panose="02010600040101010101" pitchFamily="2" charset="-122"/>
                  </a:rPr>
                  <a:t>0</a:t>
                </a:r>
                <a:r>
                  <a:rPr lang="en-US" altLang="zh-CN" sz="2800" b="1" dirty="0" smtClean="0">
                    <a:solidFill>
                      <a:srgbClr val="000066"/>
                    </a:solidFill>
                    <a:latin typeface="华文中宋" panose="02010600040101010101" pitchFamily="2" charset="-122"/>
                    <a:ea typeface="华文中宋" panose="02010600040101010101" pitchFamily="2" charset="-122"/>
                  </a:rPr>
                  <a:t>.8</a:t>
                </a:r>
                <a14:m>
                  <m:oMath xmlns:m="http://schemas.openxmlformats.org/officeDocument/2006/math">
                    <m:r>
                      <m:rPr>
                        <m:sty m:val="p"/>
                      </m:rPr>
                      <a:rPr lang="el-GR" altLang="zh-CN" sz="2800" b="1" i="1" dirty="0" smtClean="0">
                        <a:solidFill>
                          <a:srgbClr val="000066"/>
                        </a:solidFill>
                        <a:latin typeface="Cambria Math" panose="02040503050406030204" pitchFamily="18" charset="0"/>
                        <a:ea typeface="华文中宋" panose="02010600040101010101" pitchFamily="2" charset="-122"/>
                      </a:rPr>
                      <m:t>Ω</m:t>
                    </m:r>
                    <m:r>
                      <a:rPr lang="zh-CN" altLang="en-US" sz="2800" b="1" i="1" dirty="0">
                        <a:solidFill>
                          <a:srgbClr val="000066"/>
                        </a:solidFill>
                        <a:latin typeface="Cambria Math" panose="02040503050406030204" pitchFamily="18" charset="0"/>
                        <a:ea typeface="华文中宋" panose="02010600040101010101" pitchFamily="2" charset="-122"/>
                      </a:rPr>
                      <m:t>，</m:t>
                    </m:r>
                  </m:oMath>
                </a14:m>
                <a:endParaRPr lang="zh-CN" altLang="en-US" sz="2800" b="1" i="1" dirty="0">
                  <a:solidFill>
                    <a:srgbClr val="000066"/>
                  </a:solidFill>
                  <a:latin typeface="Cambria Math" panose="02040503050406030204" pitchFamily="18" charset="0"/>
                  <a:ea typeface="华文中宋" panose="02010600040101010101" pitchFamily="2" charset="-122"/>
                </a:endParaRPr>
              </a:p>
              <a:p>
                <a:pPr eaLnBrk="1" hangingPunct="1">
                  <a:lnSpc>
                    <a:spcPct val="150000"/>
                  </a:lnSpc>
                  <a:buFont typeface="Arial" panose="020B0604020202020204" pitchFamily="34" charset="0"/>
                  <a:buNone/>
                </a:pPr>
                <a14:m>
                  <m:oMath xmlns:m="http://schemas.openxmlformats.org/officeDocument/2006/math">
                    <m:sSub>
                      <m:sSubPr>
                        <m:ctrlPr>
                          <a:rPr lang="en-US" altLang="zh-CN" sz="2800" b="1" i="1">
                            <a:solidFill>
                              <a:srgbClr val="000066"/>
                            </a:solidFill>
                            <a:latin typeface="Cambria Math" panose="02040503050406030204" pitchFamily="18" charset="0"/>
                            <a:ea typeface="华文中宋" panose="02010600040101010101" pitchFamily="2" charset="-122"/>
                          </a:rPr>
                        </m:ctrlPr>
                      </m:sSubPr>
                      <m:e>
                        <m:r>
                          <m:rPr>
                            <m:sty m:val="p"/>
                          </m:rPr>
                          <a:rPr lang="en-US" altLang="zh-CN" sz="2800" b="1" i="1">
                            <a:solidFill>
                              <a:srgbClr val="000066"/>
                            </a:solidFill>
                            <a:latin typeface="Cambria Math" panose="02040503050406030204" pitchFamily="18" charset="0"/>
                            <a:ea typeface="华文中宋" panose="02010600040101010101" pitchFamily="2" charset="-122"/>
                          </a:rPr>
                          <m:t>R</m:t>
                        </m:r>
                      </m:e>
                      <m:sub>
                        <m:r>
                          <a:rPr lang="en-US" altLang="zh-CN" sz="2800" b="1" i="1">
                            <a:solidFill>
                              <a:srgbClr val="000066"/>
                            </a:solidFill>
                            <a:latin typeface="Cambria Math" panose="02040503050406030204" pitchFamily="18" charset="0"/>
                            <a:ea typeface="华文中宋" panose="02010600040101010101" pitchFamily="2" charset="-122"/>
                          </a:rPr>
                          <m:t>2</m:t>
                        </m:r>
                      </m:sub>
                    </m:sSub>
                    <m:r>
                      <a:rPr lang="en-US" altLang="zh-CN" sz="2800" b="1" i="1">
                        <a:solidFill>
                          <a:srgbClr val="000066"/>
                        </a:solidFill>
                        <a:latin typeface="Cambria Math" panose="02040503050406030204" pitchFamily="18" charset="0"/>
                        <a:ea typeface="华文中宋" panose="02010600040101010101" pitchFamily="2" charset="-122"/>
                      </a:rPr>
                      <m:t>=</m:t>
                    </m:r>
                    <m:r>
                      <a:rPr lang="en-US" altLang="zh-CN" sz="2800" b="1" i="1">
                        <a:solidFill>
                          <a:srgbClr val="000066"/>
                        </a:solidFill>
                        <a:latin typeface="Cambria Math" panose="02040503050406030204" pitchFamily="18" charset="0"/>
                        <a:ea typeface="华文中宋" panose="02010600040101010101" pitchFamily="2" charset="-122"/>
                      </a:rPr>
                      <m:t>1</m:t>
                    </m:r>
                    <m:r>
                      <a:rPr lang="en-US" altLang="zh-CN" sz="2800" b="1" i="1">
                        <a:solidFill>
                          <a:srgbClr val="000066"/>
                        </a:solidFill>
                        <a:latin typeface="Cambria Math" panose="02040503050406030204" pitchFamily="18" charset="0"/>
                        <a:ea typeface="华文中宋" panose="02010600040101010101" pitchFamily="2" charset="-122"/>
                      </a:rPr>
                      <m:t>0</m:t>
                    </m:r>
                    <m:r>
                      <a:rPr lang="en-US" altLang="zh-CN" sz="2800" b="1" i="1">
                        <a:solidFill>
                          <a:srgbClr val="000066"/>
                        </a:solidFill>
                        <a:latin typeface="Cambria Math" panose="02040503050406030204" pitchFamily="18" charset="0"/>
                        <a:ea typeface="华文中宋" panose="02010600040101010101" pitchFamily="2" charset="-122"/>
                      </a:rPr>
                      <m:t>5</m:t>
                    </m:r>
                    <m:r>
                      <m:rPr>
                        <m:sty m:val="p"/>
                      </m:rPr>
                      <a:rPr lang="en-US" altLang="zh-CN" sz="2800" b="1" i="1">
                        <a:solidFill>
                          <a:srgbClr val="000066"/>
                        </a:solidFill>
                        <a:latin typeface="Cambria Math" panose="02040503050406030204" pitchFamily="18" charset="0"/>
                        <a:ea typeface="华文中宋" panose="02010600040101010101" pitchFamily="2" charset="-122"/>
                      </a:rPr>
                      <m:t>k</m:t>
                    </m:r>
                    <m:r>
                      <m:rPr>
                        <m:sty m:val="p"/>
                      </m:rPr>
                      <a:rPr lang="el-GR" altLang="zh-CN" sz="2800" b="1" i="1" dirty="0">
                        <a:solidFill>
                          <a:srgbClr val="000066"/>
                        </a:solidFill>
                        <a:latin typeface="Cambria Math" panose="02040503050406030204" pitchFamily="18" charset="0"/>
                        <a:ea typeface="华文中宋" panose="02010600040101010101" pitchFamily="2" charset="-122"/>
                      </a:rPr>
                      <m:t>Ω</m:t>
                    </m:r>
                  </m:oMath>
                </a14:m>
                <a:r>
                  <a:rPr lang="zh-CN" altLang="en-US" sz="2800" b="1" dirty="0" smtClean="0">
                    <a:solidFill>
                      <a:srgbClr val="000066"/>
                    </a:solidFill>
                    <a:latin typeface="华文中宋" panose="02010600040101010101" pitchFamily="2" charset="-122"/>
                    <a:ea typeface="华文中宋" panose="02010600040101010101" pitchFamily="2" charset="-122"/>
                  </a:rPr>
                  <a:t>，</a:t>
                </a:r>
                <a14:m>
                  <m:oMath xmlns:m="http://schemas.openxmlformats.org/officeDocument/2006/math">
                    <m:r>
                      <m:rPr>
                        <m:sty m:val="p"/>
                      </m:rPr>
                      <a:rPr lang="en-US" altLang="zh-CN" sz="2800" b="1" i="1" dirty="0">
                        <a:solidFill>
                          <a:srgbClr val="000066"/>
                        </a:solidFill>
                        <a:latin typeface="Cambria Math" panose="02040503050406030204" pitchFamily="18" charset="0"/>
                        <a:ea typeface="华文中宋" panose="02010600040101010101" pitchFamily="2" charset="-122"/>
                      </a:rPr>
                      <m:t>C</m:t>
                    </m:r>
                  </m:oMath>
                </a14:m>
                <a:r>
                  <a:rPr lang="en-US" altLang="zh-CN" sz="2800" b="1" dirty="0" smtClean="0">
                    <a:solidFill>
                      <a:srgbClr val="000066"/>
                    </a:solidFill>
                    <a:latin typeface="华文中宋" panose="02010600040101010101" pitchFamily="2" charset="-122"/>
                    <a:ea typeface="华文中宋" panose="02010600040101010101" pitchFamily="2" charset="-122"/>
                  </a:rPr>
                  <a:t>=2.0</a:t>
                </a:r>
                <a14:m>
                  <m:oMath xmlns:m="http://schemas.openxmlformats.org/officeDocument/2006/math">
                    <m:r>
                      <a:rPr lang="zh-CN" altLang="en-US" sz="2800" b="1" i="1" dirty="0" smtClean="0">
                        <a:solidFill>
                          <a:srgbClr val="000066"/>
                        </a:solidFill>
                        <a:latin typeface="Cambria Math" panose="02040503050406030204" pitchFamily="18" charset="0"/>
                        <a:ea typeface="华文中宋" panose="02010600040101010101" pitchFamily="2" charset="-122"/>
                      </a:rPr>
                      <m:t>𝝁</m:t>
                    </m:r>
                    <m:r>
                      <m:rPr>
                        <m:sty m:val="p"/>
                      </m:rPr>
                      <a:rPr lang="en-US" altLang="zh-CN" sz="2800" b="1" i="1" dirty="0">
                        <a:solidFill>
                          <a:srgbClr val="000066"/>
                        </a:solidFill>
                        <a:latin typeface="Cambria Math" panose="02040503050406030204" pitchFamily="18" charset="0"/>
                        <a:ea typeface="华文中宋" panose="02010600040101010101" pitchFamily="2" charset="-122"/>
                      </a:rPr>
                      <m:t>F</m:t>
                    </m:r>
                  </m:oMath>
                </a14:m>
                <a:endParaRPr lang="zh-CN" altLang="en-US" sz="2800" b="1" dirty="0">
                  <a:solidFill>
                    <a:srgbClr val="000066"/>
                  </a:solidFill>
                  <a:latin typeface="华文中宋" panose="02010600040101010101" pitchFamily="2" charset="-122"/>
                  <a:ea typeface="华文中宋" panose="02010600040101010101" pitchFamily="2" charset="-122"/>
                </a:endParaRPr>
              </a:p>
            </p:txBody>
          </p:sp>
        </mc:Choice>
        <mc:Fallback>
          <p:sp>
            <p:nvSpPr>
              <p:cNvPr id="2" name="TextBox 75"/>
              <p:cNvSpPr txBox="1">
                <a:spLocks noRot="1" noChangeAspect="1" noMove="1" noResize="1" noEditPoints="1" noAdjustHandles="1" noChangeArrowheads="1" noChangeShapeType="1" noTextEdit="1"/>
              </p:cNvSpPr>
              <p:nvPr/>
            </p:nvSpPr>
            <p:spPr bwMode="auto">
              <a:xfrm>
                <a:off x="9653270" y="1501775"/>
                <a:ext cx="2455545" cy="2676525"/>
              </a:xfrm>
              <a:prstGeom prst="rect">
                <a:avLst/>
              </a:prstGeom>
              <a:blipFill rotWithShape="1">
                <a:blip r:embed="rId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565785" y="761365"/>
            <a:ext cx="8213725" cy="5958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5" descr="u=4047941451,4106937667&amp;gp=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93900" y="5429250"/>
            <a:ext cx="17780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76"/>
          <p:cNvSpPr txBox="1">
            <a:spLocks noChangeArrowheads="1"/>
          </p:cNvSpPr>
          <p:nvPr/>
        </p:nvSpPr>
        <p:spPr bwMode="auto">
          <a:xfrm>
            <a:off x="265375" y="-97682"/>
            <a:ext cx="8785225"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2800" b="1" dirty="0" smtClean="0">
                <a:solidFill>
                  <a:srgbClr val="000066"/>
                </a:solidFill>
                <a:latin typeface="华文中宋" panose="02010600040101010101" pitchFamily="2" charset="-122"/>
                <a:ea typeface="华文中宋" panose="02010600040101010101" pitchFamily="2" charset="-122"/>
              </a:rPr>
              <a:t>4.2示</a:t>
            </a:r>
            <a:r>
              <a:rPr lang="zh-CN" altLang="en-US" sz="2800" b="1" dirty="0" smtClean="0">
                <a:solidFill>
                  <a:srgbClr val="000066"/>
                </a:solidFill>
                <a:latin typeface="华文中宋" panose="02010600040101010101" pitchFamily="2" charset="-122"/>
                <a:ea typeface="华文中宋" panose="02010600040101010101" pitchFamily="2" charset="-122"/>
              </a:rPr>
              <a:t>波器的操作</a:t>
            </a:r>
            <a:endParaRPr lang="zh-CN" altLang="en-US" dirty="0"/>
          </a:p>
        </p:txBody>
      </p:sp>
      <p:sp>
        <p:nvSpPr>
          <p:cNvPr id="10303" name="文本框 1"/>
          <p:cNvSpPr txBox="1">
            <a:spLocks noChangeArrowheads="1"/>
          </p:cNvSpPr>
          <p:nvPr/>
        </p:nvSpPr>
        <p:spPr bwMode="auto">
          <a:xfrm>
            <a:off x="300355" y="666115"/>
            <a:ext cx="1158748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2800" b="1" dirty="0" smtClean="0">
                <a:solidFill>
                  <a:srgbClr val="000066"/>
                </a:solidFill>
                <a:latin typeface="华文中宋" panose="02010600040101010101" pitchFamily="2" charset="-122"/>
                <a:ea typeface="华文中宋" panose="02010600040101010101" pitchFamily="2" charset="-122"/>
              </a:rPr>
              <a:t>a)</a:t>
            </a:r>
            <a:r>
              <a:rPr lang="zh-CN" altLang="en-US" sz="2800" b="1" dirty="0" smtClean="0">
                <a:solidFill>
                  <a:srgbClr val="000066"/>
                </a:solidFill>
                <a:latin typeface="华文中宋" panose="02010600040101010101" pitchFamily="2" charset="-122"/>
                <a:ea typeface="华文中宋" panose="02010600040101010101" pitchFamily="2" charset="-122"/>
              </a:rPr>
              <a:t>按</a:t>
            </a:r>
            <a:r>
              <a:rPr lang="en-US" altLang="zh-CN" sz="2800" b="1" dirty="0" smtClean="0">
                <a:solidFill>
                  <a:srgbClr val="000066"/>
                </a:solidFill>
                <a:latin typeface="华文中宋" panose="02010600040101010101" pitchFamily="2" charset="-122"/>
                <a:ea typeface="华文中宋" panose="02010600040101010101" pitchFamily="2" charset="-122"/>
              </a:rPr>
              <a:t>Acquire</a:t>
            </a:r>
            <a:r>
              <a:rPr lang="zh-CN" altLang="en-US" sz="2800" b="1" dirty="0" smtClean="0">
                <a:solidFill>
                  <a:srgbClr val="000066"/>
                </a:solidFill>
                <a:latin typeface="华文中宋" panose="02010600040101010101" pitchFamily="2" charset="-122"/>
                <a:ea typeface="华文中宋" panose="02010600040101010101" pitchFamily="2" charset="-122"/>
              </a:rPr>
              <a:t>键将模式改为</a:t>
            </a:r>
            <a:r>
              <a:rPr lang="en-US" altLang="zh-CN" sz="2800" b="1" dirty="0" err="1" smtClean="0">
                <a:solidFill>
                  <a:srgbClr val="000066"/>
                </a:solidFill>
                <a:latin typeface="华文中宋" panose="02010600040101010101" pitchFamily="2" charset="-122"/>
                <a:ea typeface="华文中宋" panose="02010600040101010101" pitchFamily="2" charset="-122"/>
              </a:rPr>
              <a:t>xy</a:t>
            </a:r>
            <a:r>
              <a:rPr lang="zh-CN" altLang="en-US" sz="2800" b="1" dirty="0" smtClean="0">
                <a:solidFill>
                  <a:srgbClr val="000066"/>
                </a:solidFill>
                <a:latin typeface="华文中宋" panose="02010600040101010101" pitchFamily="2" charset="-122"/>
                <a:ea typeface="华文中宋" panose="02010600040101010101" pitchFamily="2" charset="-122"/>
              </a:rPr>
              <a:t>。</a:t>
            </a:r>
            <a:endParaRPr lang="zh-CN" altLang="en-US" sz="2800" b="1" dirty="0" smtClean="0">
              <a:solidFill>
                <a:srgbClr val="000066"/>
              </a:solidFill>
              <a:latin typeface="华文中宋" panose="02010600040101010101" pitchFamily="2" charset="-122"/>
              <a:ea typeface="华文中宋" panose="02010600040101010101" pitchFamily="2" charset="-122"/>
            </a:endParaRPr>
          </a:p>
          <a:p>
            <a:pPr>
              <a:lnSpc>
                <a:spcPct val="150000"/>
              </a:lnSpc>
            </a:pPr>
            <a:r>
              <a:rPr lang="en-US" altLang="zh-CN" sz="2800" b="1" dirty="0" smtClean="0">
                <a:solidFill>
                  <a:srgbClr val="000066"/>
                </a:solidFill>
                <a:latin typeface="华文中宋" panose="02010600040101010101" pitchFamily="2" charset="-122"/>
                <a:ea typeface="华文中宋" panose="02010600040101010101" pitchFamily="2" charset="-122"/>
              </a:rPr>
              <a:t>b)</a:t>
            </a:r>
            <a:r>
              <a:rPr lang="zh-CN" altLang="en-US" sz="2800" b="1" dirty="0" smtClean="0">
                <a:solidFill>
                  <a:srgbClr val="000066"/>
                </a:solidFill>
                <a:latin typeface="华文中宋" panose="02010600040101010101" pitchFamily="2" charset="-122"/>
                <a:ea typeface="华文中宋" panose="02010600040101010101" pitchFamily="2" charset="-122"/>
              </a:rPr>
              <a:t>按</a:t>
            </a:r>
            <a:r>
              <a:rPr lang="en-US" altLang="zh-CN" sz="2800" b="1" dirty="0" smtClean="0">
                <a:solidFill>
                  <a:srgbClr val="000066"/>
                </a:solidFill>
                <a:latin typeface="华文中宋" panose="02010600040101010101" pitchFamily="2" charset="-122"/>
                <a:ea typeface="华文中宋" panose="02010600040101010101" pitchFamily="2" charset="-122"/>
              </a:rPr>
              <a:t>Cursor</a:t>
            </a:r>
            <a:r>
              <a:rPr lang="zh-CN" altLang="en-US" sz="2800" b="1" dirty="0" smtClean="0">
                <a:solidFill>
                  <a:srgbClr val="000066"/>
                </a:solidFill>
                <a:latin typeface="华文中宋" panose="02010600040101010101" pitchFamily="2" charset="-122"/>
                <a:ea typeface="华文中宋" panose="02010600040101010101" pitchFamily="2" charset="-122"/>
              </a:rPr>
              <a:t>键两下出现坐标读取的横竖线，按</a:t>
            </a:r>
            <a:r>
              <a:rPr lang="en-US" altLang="zh-CN" sz="2800" b="1" dirty="0" smtClean="0">
                <a:solidFill>
                  <a:srgbClr val="000066"/>
                </a:solidFill>
                <a:latin typeface="华文中宋" panose="02010600040101010101" pitchFamily="2" charset="-122"/>
                <a:ea typeface="华文中宋" panose="02010600040101010101" pitchFamily="2" charset="-122"/>
              </a:rPr>
              <a:t>H Cursor</a:t>
            </a:r>
            <a:r>
              <a:rPr lang="zh-CN" altLang="en-US" sz="2800" b="1" dirty="0" smtClean="0">
                <a:solidFill>
                  <a:srgbClr val="000066"/>
                </a:solidFill>
                <a:latin typeface="华文中宋" panose="02010600040101010101" pitchFamily="2" charset="-122"/>
                <a:ea typeface="华文中宋" panose="02010600040101010101" pitchFamily="2" charset="-122"/>
              </a:rPr>
              <a:t>和</a:t>
            </a:r>
            <a:r>
              <a:rPr lang="en-US" altLang="zh-CN" sz="2800" b="1" dirty="0" smtClean="0">
                <a:solidFill>
                  <a:srgbClr val="000066"/>
                </a:solidFill>
                <a:latin typeface="华文中宋" panose="02010600040101010101" pitchFamily="2" charset="-122"/>
                <a:ea typeface="华文中宋" panose="02010600040101010101" pitchFamily="2" charset="-122"/>
              </a:rPr>
              <a:t>V Cursor</a:t>
            </a:r>
            <a:r>
              <a:rPr lang="zh-CN" altLang="en-US" sz="2800" b="1" dirty="0" smtClean="0">
                <a:solidFill>
                  <a:srgbClr val="000066"/>
                </a:solidFill>
                <a:latin typeface="华文中宋" panose="02010600040101010101" pitchFamily="2" charset="-122"/>
                <a:ea typeface="华文中宋" panose="02010600040101010101" pitchFamily="2" charset="-122"/>
              </a:rPr>
              <a:t>键对应的按钮选定某一组或两组坐标，再旋转</a:t>
            </a:r>
            <a:r>
              <a:rPr lang="en-US" altLang="zh-CN" sz="2800" b="1" dirty="0" smtClean="0">
                <a:solidFill>
                  <a:srgbClr val="000066"/>
                </a:solidFill>
                <a:latin typeface="华文中宋" panose="02010600040101010101" pitchFamily="2" charset="-122"/>
                <a:ea typeface="华文中宋" panose="02010600040101010101" pitchFamily="2" charset="-122"/>
              </a:rPr>
              <a:t>Variable</a:t>
            </a:r>
            <a:r>
              <a:rPr lang="zh-CN" altLang="en-US" sz="2800" b="1" dirty="0" smtClean="0">
                <a:solidFill>
                  <a:srgbClr val="000066"/>
                </a:solidFill>
                <a:latin typeface="华文中宋" panose="02010600040101010101" pitchFamily="2" charset="-122"/>
                <a:ea typeface="华文中宋" panose="02010600040101010101" pitchFamily="2" charset="-122"/>
              </a:rPr>
              <a:t>旋钮移动坐标读数。</a:t>
            </a:r>
            <a:endParaRPr lang="zh-CN" altLang="en-US" sz="2800" b="1" dirty="0">
              <a:solidFill>
                <a:srgbClr val="000066"/>
              </a:solidFill>
              <a:latin typeface="华文中宋" panose="02010600040101010101" pitchFamily="2" charset="-122"/>
              <a:ea typeface="华文中宋" panose="02010600040101010101" pitchFamily="2" charset="-122"/>
            </a:endParaRPr>
          </a:p>
        </p:txBody>
      </p:sp>
      <p:pic>
        <p:nvPicPr>
          <p:cNvPr id="2" name="图片 1"/>
          <p:cNvPicPr>
            <a:picLocks noChangeAspect="1"/>
          </p:cNvPicPr>
          <p:nvPr/>
        </p:nvPicPr>
        <p:blipFill>
          <a:blip r:embed="rId2"/>
          <a:srcRect l="2359" t="3529" r="2014" b="9862"/>
          <a:stretch>
            <a:fillRect/>
          </a:stretch>
        </p:blipFill>
        <p:spPr>
          <a:xfrm>
            <a:off x="770255" y="2696210"/>
            <a:ext cx="6619240" cy="4023995"/>
          </a:xfrm>
          <a:prstGeom prst="rect">
            <a:avLst/>
          </a:prstGeom>
        </p:spPr>
      </p:pic>
      <p:pic>
        <p:nvPicPr>
          <p:cNvPr id="8" name="图片 7"/>
          <p:cNvPicPr>
            <a:picLocks noChangeAspect="1"/>
          </p:cNvPicPr>
          <p:nvPr/>
        </p:nvPicPr>
        <p:blipFill>
          <a:blip r:embed="rId3"/>
          <a:srcRect l="57956" b="27969"/>
          <a:stretch>
            <a:fillRect/>
          </a:stretch>
        </p:blipFill>
        <p:spPr>
          <a:xfrm>
            <a:off x="6645275" y="2673350"/>
            <a:ext cx="4076065" cy="4090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77926" y="948446"/>
            <a:ext cx="11414075" cy="1323439"/>
          </a:xfrm>
          <a:prstGeom prst="rect">
            <a:avLst/>
          </a:prstGeom>
          <a:noFill/>
        </p:spPr>
        <p:txBody>
          <a:bodyPr wrap="square" rtlCol="0">
            <a:spAutoFit/>
          </a:bodyPr>
          <a:lstStyle/>
          <a:p>
            <a:pPr indent="457200" algn="just">
              <a:spcAft>
                <a:spcPts val="600"/>
              </a:spcAft>
            </a:pP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打开电源前，先将信号源输出幅度调节旋钮逆时针调到底，使信号输出最小。</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indent="457200" algn="just">
              <a:spcAft>
                <a:spcPts val="600"/>
              </a:spcAft>
            </a:pPr>
            <a:r>
              <a:rPr lang="zh-CN" altLang="en-US" sz="2500" b="1" u="sng"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注意</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：由于信号源、电阻</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R1</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和电容</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C</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的一端已经与地相连，所以不能与其他接线端相连接。否则会短路信号源、</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UR</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或</a:t>
            </a:r>
            <a:r>
              <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UC</a:t>
            </a: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，从而无法正确做出实验。</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 name="文本框 2"/>
          <p:cNvSpPr txBox="1"/>
          <p:nvPr/>
        </p:nvSpPr>
        <p:spPr>
          <a:xfrm>
            <a:off x="3764943" y="6255950"/>
            <a:ext cx="5064897" cy="384721"/>
          </a:xfrm>
          <a:prstGeom prst="rect">
            <a:avLst/>
          </a:prstGeom>
          <a:noFill/>
        </p:spPr>
        <p:txBody>
          <a:bodyPr wrap="square" rtlCol="0">
            <a:spAutoFit/>
          </a:bodyPr>
          <a:lstStyle/>
          <a:p>
            <a:r>
              <a:rPr lang="zh-CN" altLang="en-US" sz="1900" b="1" i="0" u="sng" strike="noStrike" baseline="0" dirty="0">
                <a:latin typeface="华文中宋" panose="02010600040101010101" pitchFamily="2" charset="-122"/>
                <a:ea typeface="华文中宋" panose="02010600040101010101" pitchFamily="2" charset="-122"/>
              </a:rPr>
              <a:t>频率越高，相同幅度的磁滞回线包围面积越大</a:t>
            </a:r>
            <a:endParaRPr lang="zh-CN" altLang="en-US" sz="1900" b="1" u="sng" dirty="0">
              <a:latin typeface="华文中宋" panose="02010600040101010101" pitchFamily="2" charset="-122"/>
              <a:ea typeface="华文中宋" panose="02010600040101010101" pitchFamily="2" charset="-122"/>
            </a:endParaRPr>
          </a:p>
        </p:txBody>
      </p:sp>
      <mc:AlternateContent xmlns:mc="http://schemas.openxmlformats.org/markup-compatibility/2006">
        <mc:Choice xmlns:a14="http://schemas.microsoft.com/office/drawing/2010/main" Requires="a14">
          <p:sp>
            <p:nvSpPr>
              <p:cNvPr id="4" name="文本框 3"/>
              <p:cNvSpPr txBox="1"/>
              <p:nvPr/>
            </p:nvSpPr>
            <p:spPr>
              <a:xfrm>
                <a:off x="377926" y="2486508"/>
                <a:ext cx="11579072" cy="3554819"/>
              </a:xfrm>
              <a:prstGeom prst="rect">
                <a:avLst/>
              </a:prstGeom>
              <a:noFill/>
            </p:spPr>
            <p:txBody>
              <a:bodyPr wrap="square" rtlCol="0">
                <a:spAutoFit/>
              </a:bodyPr>
              <a:lstStyle/>
              <a:p>
                <a:pPr marL="720090" indent="-720090">
                  <a:spcAft>
                    <a:spcPts val="600"/>
                  </a:spcAft>
                </a:pP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观察两种样品在</a:t>
                </a:r>
                <a14:m>
                  <m:oMath xmlns:m="http://schemas.openxmlformats.org/officeDocument/2006/math">
                    <m:r>
                      <a:rPr lang="en-US" altLang="zh-CN" sz="2500" b="1" i="0" smtClean="0">
                        <a:solidFill>
                          <a:srgbClr val="002060"/>
                        </a:solidFill>
                        <a:latin typeface="Cambria Math" panose="02040503050406030204" pitchFamily="18" charset="0"/>
                        <a:ea typeface="宋体" panose="02010600030101010101" pitchFamily="2" charset="-122"/>
                      </a:rPr>
                      <m:t>𝟐𝟓𝐇𝐳</m:t>
                    </m:r>
                    <m:r>
                      <a:rPr lang="zh-CN" altLang="en-US" sz="2500" b="1" i="0">
                        <a:solidFill>
                          <a:srgbClr val="002060"/>
                        </a:solidFill>
                        <a:latin typeface="Cambria Math" panose="02040503050406030204" pitchFamily="18" charset="0"/>
                        <a:ea typeface="宋体" panose="02010600030101010101" pitchFamily="2" charset="-122"/>
                      </a:rPr>
                      <m:t>、</m:t>
                    </m:r>
                    <m:r>
                      <a:rPr lang="en-US" altLang="zh-CN" sz="2500" b="1" i="0" dirty="0" smtClean="0">
                        <a:solidFill>
                          <a:srgbClr val="002060"/>
                        </a:solidFill>
                        <a:latin typeface="Cambria Math" panose="02040503050406030204" pitchFamily="18" charset="0"/>
                        <a:ea typeface="宋体" panose="02010600030101010101" pitchFamily="2" charset="-122"/>
                      </a:rPr>
                      <m:t>𝟓𝟎</m:t>
                    </m:r>
                    <m:r>
                      <a:rPr lang="en-US" altLang="zh-CN" sz="2500" b="1" i="0">
                        <a:solidFill>
                          <a:srgbClr val="002060"/>
                        </a:solidFill>
                        <a:latin typeface="Cambria Math" panose="02040503050406030204" pitchFamily="18" charset="0"/>
                        <a:ea typeface="宋体" panose="02010600030101010101" pitchFamily="2" charset="-122"/>
                      </a:rPr>
                      <m:t>𝐇𝐳</m:t>
                    </m:r>
                    <m:r>
                      <a:rPr lang="zh-CN" altLang="en-US" sz="2500" b="1" i="0">
                        <a:solidFill>
                          <a:srgbClr val="002060"/>
                        </a:solidFill>
                        <a:latin typeface="Cambria Math" panose="02040503050406030204" pitchFamily="18" charset="0"/>
                        <a:ea typeface="宋体" panose="02010600030101010101" pitchFamily="2" charset="-122"/>
                      </a:rPr>
                      <m:t>、</m:t>
                    </m:r>
                    <m:r>
                      <a:rPr lang="en-US" altLang="zh-CN" sz="2500" b="1" i="0" dirty="0" smtClean="0">
                        <a:solidFill>
                          <a:srgbClr val="002060"/>
                        </a:solidFill>
                        <a:latin typeface="Cambria Math" panose="02040503050406030204" pitchFamily="18" charset="0"/>
                        <a:ea typeface="宋体" panose="02010600030101010101" pitchFamily="2" charset="-122"/>
                      </a:rPr>
                      <m:t>𝟏𝟎𝟎</m:t>
                    </m:r>
                    <m:r>
                      <a:rPr lang="en-US" altLang="zh-CN" sz="2500" b="1" i="0">
                        <a:solidFill>
                          <a:srgbClr val="002060"/>
                        </a:solidFill>
                        <a:latin typeface="Cambria Math" panose="02040503050406030204" pitchFamily="18" charset="0"/>
                        <a:ea typeface="宋体" panose="02010600030101010101" pitchFamily="2" charset="-122"/>
                      </a:rPr>
                      <m:t>𝐇𝐳</m:t>
                    </m:r>
                    <m:r>
                      <a:rPr lang="zh-CN" altLang="en-US" sz="2500" b="1" i="0">
                        <a:solidFill>
                          <a:srgbClr val="002060"/>
                        </a:solidFill>
                        <a:latin typeface="Cambria Math" panose="02040503050406030204" pitchFamily="18" charset="0"/>
                        <a:ea typeface="宋体" panose="02010600030101010101" pitchFamily="2" charset="-122"/>
                      </a:rPr>
                      <m:t>、</m:t>
                    </m:r>
                    <m:r>
                      <a:rPr lang="en-US" altLang="zh-CN" sz="2500" b="1" i="0" dirty="0" smtClean="0">
                        <a:solidFill>
                          <a:srgbClr val="002060"/>
                        </a:solidFill>
                        <a:latin typeface="Cambria Math" panose="02040503050406030204" pitchFamily="18" charset="0"/>
                        <a:ea typeface="宋体" panose="02010600030101010101" pitchFamily="2" charset="-122"/>
                      </a:rPr>
                      <m:t>𝟏𝟓𝟎</m:t>
                    </m:r>
                    <m:r>
                      <a:rPr lang="en-US" altLang="zh-CN" sz="2500" b="1" i="0">
                        <a:solidFill>
                          <a:srgbClr val="002060"/>
                        </a:solidFill>
                        <a:latin typeface="Cambria Math" panose="02040503050406030204" pitchFamily="18" charset="0"/>
                        <a:ea typeface="宋体" panose="02010600030101010101" pitchFamily="2" charset="-122"/>
                      </a:rPr>
                      <m:t>𝐇𝐳</m:t>
                    </m:r>
                    <m:r>
                      <a:rPr lang="zh-CN" altLang="en-US" sz="2500" b="1" i="1" smtClean="0">
                        <a:solidFill>
                          <a:srgbClr val="002060"/>
                        </a:solidFill>
                        <a:latin typeface="Cambria Math" panose="02040503050406030204" pitchFamily="18" charset="0"/>
                        <a:ea typeface="宋体" panose="02010600030101010101" pitchFamily="2" charset="-122"/>
                      </a:rPr>
                      <m:t>交流</m:t>
                    </m:r>
                  </m:oMath>
                </a14:m>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信号下的磁滞回线图形</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60045">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按图</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所示连接好电路</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60045">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逆时针调节幅度旋钮至最小</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60045">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调节示波器显示方式为</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方式</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60045">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示波器</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输入选择为</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DC</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方式，</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测量电阻</a:t>
                </a:r>
                <a14:m>
                  <m:oMath xmlns:m="http://schemas.openxmlformats.org/officeDocument/2006/math">
                    <m:sSub>
                      <m:sSubPr>
                        <m:ctrlPr>
                          <a:rPr lang="en-US" altLang="zh-CN" sz="2500" i="1" smtClean="0">
                            <a:solidFill>
                              <a:srgbClr val="002060"/>
                            </a:solidFill>
                            <a:latin typeface="Cambria Math" panose="02040503050406030204" pitchFamily="18" charset="0"/>
                            <a:ea typeface="宋体" panose="02010600030101010101" pitchFamily="2" charset="-122"/>
                          </a:rPr>
                        </m:ctrlPr>
                      </m:sSubPr>
                      <m:e>
                        <m:r>
                          <a:rPr lang="en-US" altLang="zh-CN" sz="2500" b="0" i="1" smtClean="0">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1</m:t>
                        </m:r>
                      </m:sub>
                    </m:sSub>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的电压，</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测量电容</a:t>
                </a:r>
                <a14:m>
                  <m:oMath xmlns:m="http://schemas.openxmlformats.org/officeDocument/2006/math">
                    <m:r>
                      <a:rPr lang="en-US" altLang="zh-CN" sz="2500" b="0" i="1" smtClean="0">
                        <a:solidFill>
                          <a:srgbClr val="002060"/>
                        </a:solidFill>
                        <a:latin typeface="Cambria Math" panose="02040503050406030204" pitchFamily="18" charset="0"/>
                        <a:ea typeface="宋体" panose="02010600030101010101" pitchFamily="2" charset="-122"/>
                      </a:rPr>
                      <m:t>𝐶</m:t>
                    </m:r>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的电压</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60045">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缓慢增加磁化电流，使示波器显示的磁滞回线上</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的值增加缓慢，达到饱和。调节</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增益和电阻</a:t>
                </a:r>
                <a14:m>
                  <m:oMath xmlns:m="http://schemas.openxmlformats.org/officeDocument/2006/math">
                    <m:sSub>
                      <m:sSubPr>
                        <m:ctrlPr>
                          <a:rPr lang="en-US" altLang="zh-CN" sz="2500" i="1" smtClean="0">
                            <a:solidFill>
                              <a:srgbClr val="002060"/>
                            </a:solidFill>
                            <a:latin typeface="Cambria Math" panose="02040503050406030204" pitchFamily="18" charset="0"/>
                            <a:ea typeface="宋体" panose="02010600030101010101" pitchFamily="2" charset="-122"/>
                          </a:rPr>
                        </m:ctrlPr>
                      </m:sSubPr>
                      <m:e>
                        <m:r>
                          <a:rPr lang="en-US" altLang="zh-CN" sz="2500" b="0" i="1" smtClean="0">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1</m:t>
                        </m:r>
                      </m:sub>
                    </m:sSub>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14:m>
                  <m:oMath xmlns:m="http://schemas.openxmlformats.org/officeDocument/2006/math">
                    <m:sSub>
                      <m:sSubPr>
                        <m:ctrlPr>
                          <a:rPr lang="en-US" altLang="zh-CN" sz="2500" i="1">
                            <a:solidFill>
                              <a:srgbClr val="002060"/>
                            </a:solidFill>
                            <a:latin typeface="Cambria Math" panose="02040503050406030204" pitchFamily="18" charset="0"/>
                            <a:ea typeface="宋体" panose="02010600030101010101" pitchFamily="2" charset="-122"/>
                          </a:rPr>
                        </m:ctrlPr>
                      </m:sSubPr>
                      <m:e>
                        <m:r>
                          <a:rPr lang="en-US" altLang="zh-CN" sz="2500" b="0" i="1">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2</m:t>
                        </m:r>
                      </m:sub>
                    </m:sSub>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的大小，使示波器上显示典型美观的磁滞回线图形。示波器上显示磁化电流对应的水平方向格数为 </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 5) </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格。</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377926" y="2486508"/>
                <a:ext cx="11579072" cy="3554819"/>
              </a:xfrm>
              <a:prstGeom prst="rect">
                <a:avLst/>
              </a:prstGeom>
              <a:blipFill rotWithShape="1">
                <a:blip r:embed="rId1"/>
                <a:stretch>
                  <a:fillRect l="-1" t="-14" r="-143" b="16"/>
                </a:stretch>
              </a:blipFill>
            </p:spPr>
            <p:txBody>
              <a:bodyPr/>
              <a:lstStyle/>
              <a:p>
                <a:r>
                  <a:rPr lang="zh-CN" altLang="en-US">
                    <a:noFill/>
                  </a:rPr>
                  <a:t> </a:t>
                </a:r>
              </a:p>
            </p:txBody>
          </p:sp>
        </mc:Fallback>
      </mc:AlternateContent>
      <p:sp>
        <p:nvSpPr>
          <p:cNvPr id="5" name="Rectangle 5"/>
          <p:cNvSpPr>
            <a:spLocks noChangeArrowheads="1"/>
          </p:cNvSpPr>
          <p:nvPr/>
        </p:nvSpPr>
        <p:spPr bwMode="auto">
          <a:xfrm>
            <a:off x="295428" y="58267"/>
            <a:ext cx="6001964"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四  实验步骤</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4.2 </a:t>
            </a:r>
            <a:r>
              <a:rPr lang="zh-CN" altLang="en-US" sz="2400" b="1" dirty="0">
                <a:solidFill>
                  <a:srgbClr val="006666"/>
                </a:solidFill>
                <a:latin typeface="微软雅黑" panose="020B0503020204020204" pitchFamily="34" charset="-122"/>
                <a:ea typeface="微软雅黑" panose="020B0503020204020204" pitchFamily="34" charset="-122"/>
              </a:rPr>
              <a:t>观察样品的磁滞回线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custDataLst>
              <p:tags r:id="rId2"/>
            </p:custDataLst>
          </p:nvPr>
        </p:nvPicPr>
        <p:blipFill>
          <a:blip r:embed="rId3"/>
          <a:stretch>
            <a:fillRect/>
          </a:stretch>
        </p:blipFill>
        <p:spPr>
          <a:xfrm>
            <a:off x="4120515" y="948690"/>
            <a:ext cx="7125335" cy="5346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nvSpPr>
            <p:spPr>
              <a:xfrm>
                <a:off x="437052" y="1026271"/>
                <a:ext cx="10273614" cy="3785652"/>
              </a:xfrm>
              <a:prstGeom prst="rect">
                <a:avLst/>
              </a:prstGeom>
              <a:noFill/>
            </p:spPr>
            <p:txBody>
              <a:bodyPr wrap="square" rtlCol="0">
                <a:spAutoFit/>
              </a:bodyPr>
              <a:lstStyle/>
              <a:p>
                <a:pPr marL="720090" indent="-720090">
                  <a:spcAft>
                    <a:spcPts val="600"/>
                  </a:spcAft>
                </a:pPr>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测量电源频率</a:t>
                </a:r>
                <a14:m>
                  <m:oMath xmlns:m="http://schemas.openxmlformats.org/officeDocument/2006/math">
                    <m:r>
                      <a:rPr lang="en-US" altLang="zh-CN" sz="2500" b="1" i="0" dirty="0" smtClean="0">
                        <a:solidFill>
                          <a:srgbClr val="002060"/>
                        </a:solidFill>
                        <a:latin typeface="Cambria Math" panose="02040503050406030204" pitchFamily="18" charset="0"/>
                        <a:ea typeface="宋体" panose="02010600030101010101" pitchFamily="2" charset="-122"/>
                      </a:rPr>
                      <m:t>𝟓𝟎</m:t>
                    </m:r>
                    <m:r>
                      <a:rPr lang="en-US" altLang="zh-CN" sz="2500" b="1" i="0">
                        <a:solidFill>
                          <a:srgbClr val="002060"/>
                        </a:solidFill>
                        <a:latin typeface="Cambria Math" panose="02040503050406030204" pitchFamily="18" charset="0"/>
                        <a:ea typeface="宋体" panose="02010600030101010101" pitchFamily="2" charset="-122"/>
                      </a:rPr>
                      <m:t>𝐇𝐳</m:t>
                    </m:r>
                  </m:oMath>
                </a14:m>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时的磁化曲线</a:t>
                </a:r>
                <a:endParaRPr lang="en-US" altLang="zh-CN"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91845" indent="-323850">
                  <a:spcAft>
                    <a:spcPts val="600"/>
                  </a:spcAft>
                  <a:buFont typeface="+mj-ea"/>
                  <a:buAutoNum type="circleNumDbPlain"/>
                </a:pPr>
                <a:r>
                  <a:rPr lang="zh-CN" altLang="en-US" sz="2500"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示波器上磁化电流在水平方向的格数为</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(-5, 5) </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格时，</a:t>
                </a:r>
                <a:r>
                  <a:rPr lang="zh-CN" altLang="en-US"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逐渐减小磁化电流至</a:t>
                </a:r>
                <a:r>
                  <a:rPr lang="en-US" altLang="zh-CN"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0</a:t>
                </a:r>
                <a:r>
                  <a:rPr lang="zh-CN" altLang="en-US"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，使示波器上磁滞回线成为一个点，此后保持</a:t>
                </a:r>
                <a:r>
                  <a:rPr lang="en-US" altLang="zh-CN"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增益和其它参数不变。</a:t>
                </a:r>
                <a:endParaRPr lang="en-US" altLang="zh-CN"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endParaRPr>
              </a:p>
              <a:p>
                <a:pPr marL="791845" indent="-323850">
                  <a:spcAft>
                    <a:spcPts val="600"/>
                  </a:spcAft>
                  <a:buFont typeface="+mj-ea"/>
                  <a:buAutoNum type="circleNumDbPlain"/>
                </a:pPr>
                <a:r>
                  <a:rPr lang="zh-CN" altLang="zh-CN"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缓慢顺时针调节幅度调节旋钮</a:t>
                </a:r>
                <a:r>
                  <a:rPr lang="zh-CN" altLang="en-US" sz="2500" kern="100" dirty="0">
                    <a:solidFill>
                      <a:srgbClr val="002060"/>
                    </a:solidFill>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单调增加磁化电流，使磁化电流在</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X</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方向的读数为</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0.2</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0.4</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0.6</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0.8</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1.0</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2.0</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3.0</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4.0</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5.0</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，单位为格，记录磁滞回线</a:t>
                </a:r>
                <a:r>
                  <a:rPr lang="zh-CN" altLang="en-US" sz="2500" b="1"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顶点</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在</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Y</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方向上的读数如表</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，单位为格。</a:t>
                </a:r>
                <a:endPar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791845" indent="-323850">
                  <a:spcAft>
                    <a:spcPts val="600"/>
                  </a:spcAft>
                  <a:buFont typeface="+mj-ea"/>
                  <a:buAutoNum type="circleNumDbPlain"/>
                </a:pP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记录电阻</a:t>
                </a:r>
                <a14:m>
                  <m:oMath xmlns:m="http://schemas.openxmlformats.org/officeDocument/2006/math">
                    <m:sSub>
                      <m:sSubPr>
                        <m:ctrlPr>
                          <a:rPr lang="en-US" altLang="zh-CN" sz="2500" i="1" smtClean="0">
                            <a:solidFill>
                              <a:srgbClr val="002060"/>
                            </a:solidFill>
                            <a:latin typeface="Cambria Math" panose="02040503050406030204" pitchFamily="18" charset="0"/>
                            <a:ea typeface="宋体" panose="02010600030101010101" pitchFamily="2" charset="-122"/>
                          </a:rPr>
                        </m:ctrlPr>
                      </m:sSubPr>
                      <m:e>
                        <m:r>
                          <a:rPr lang="en-US" altLang="zh-CN" sz="2500" b="0" i="1" smtClean="0">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1</m:t>
                        </m:r>
                      </m:sub>
                    </m:sSub>
                  </m:oMath>
                </a14:m>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14:m>
                  <m:oMath xmlns:m="http://schemas.openxmlformats.org/officeDocument/2006/math">
                    <m:sSub>
                      <m:sSubPr>
                        <m:ctrlPr>
                          <a:rPr lang="en-US" altLang="zh-CN" sz="2500" i="1">
                            <a:solidFill>
                              <a:srgbClr val="002060"/>
                            </a:solidFill>
                            <a:latin typeface="Cambria Math" panose="02040503050406030204" pitchFamily="18" charset="0"/>
                            <a:ea typeface="宋体" panose="02010600030101010101" pitchFamily="2" charset="-122"/>
                          </a:rPr>
                        </m:ctrlPr>
                      </m:sSubPr>
                      <m:e>
                        <m:r>
                          <a:rPr lang="en-US" altLang="zh-CN" sz="2500" i="1">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2</m:t>
                        </m:r>
                      </m:sub>
                    </m:sSub>
                  </m:oMath>
                </a14:m>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和电容</a:t>
                </a:r>
                <a14:m>
                  <m:oMath xmlns:m="http://schemas.openxmlformats.org/officeDocument/2006/math">
                    <m:r>
                      <a:rPr lang="en-US" altLang="zh-CN" sz="2500" i="1">
                        <a:solidFill>
                          <a:srgbClr val="002060"/>
                        </a:solidFill>
                        <a:latin typeface="Cambria Math" panose="02040503050406030204" pitchFamily="18" charset="0"/>
                        <a:ea typeface="宋体" panose="02010600030101010101" pitchFamily="2" charset="-122"/>
                      </a:rPr>
                      <m:t>𝐶</m:t>
                    </m:r>
                  </m:oMath>
                </a14:m>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的值，根据样品参数和公式</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(5)</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计算</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H</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的值，绘制磁化曲线。</a:t>
                </a:r>
                <a:endParaRPr lang="zh-CN" altLang="en-US" sz="25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437052" y="1026271"/>
                <a:ext cx="10273614" cy="3785652"/>
              </a:xfrm>
              <a:prstGeom prst="rect">
                <a:avLst/>
              </a:prstGeom>
              <a:blipFill rotWithShape="1">
                <a:blip r:embed="rId1"/>
                <a:stretch>
                  <a:fillRect l="-2" t="-3" r="1" b="14"/>
                </a:stretch>
              </a:blipFill>
            </p:spPr>
            <p:txBody>
              <a:bodyPr/>
              <a:lstStyle/>
              <a:p>
                <a:r>
                  <a:rPr lang="zh-CN" altLang="en-US">
                    <a:noFill/>
                  </a:rPr>
                  <a:t> </a:t>
                </a:r>
              </a:p>
            </p:txBody>
          </p:sp>
        </mc:Fallback>
      </mc:AlternateContent>
      <p:sp>
        <p:nvSpPr>
          <p:cNvPr id="5" name="Rectangle 5"/>
          <p:cNvSpPr>
            <a:spLocks noChangeArrowheads="1"/>
          </p:cNvSpPr>
          <p:nvPr/>
        </p:nvSpPr>
        <p:spPr bwMode="auto">
          <a:xfrm>
            <a:off x="295428" y="58267"/>
            <a:ext cx="6001964"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四  实验步骤</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4.3 </a:t>
            </a:r>
            <a:r>
              <a:rPr lang="zh-CN" altLang="en-US" sz="2400" b="1" dirty="0">
                <a:solidFill>
                  <a:srgbClr val="006666"/>
                </a:solidFill>
                <a:latin typeface="微软雅黑" panose="020B0503020204020204" pitchFamily="34" charset="-122"/>
                <a:ea typeface="微软雅黑" panose="020B0503020204020204" pitchFamily="34" charset="-122"/>
              </a:rPr>
              <a:t>测量样品的磁化曲线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graphicFrame>
        <p:nvGraphicFramePr>
          <p:cNvPr id="6" name="表格 2"/>
          <p:cNvGraphicFramePr>
            <a:graphicFrameLocks noGrp="1"/>
          </p:cNvGraphicFramePr>
          <p:nvPr/>
        </p:nvGraphicFramePr>
        <p:xfrm>
          <a:off x="1565533" y="4904629"/>
          <a:ext cx="8194453" cy="1854200"/>
        </p:xfrm>
        <a:graphic>
          <a:graphicData uri="http://schemas.openxmlformats.org/drawingml/2006/table">
            <a:tbl>
              <a:tblPr firstRow="1" bandRow="1">
                <a:tableStyleId>{5C22544A-7EE6-4342-B048-85BDC9FD1C3A}</a:tableStyleId>
              </a:tblPr>
              <a:tblGrid>
                <a:gridCol w="837289"/>
                <a:gridCol w="613097"/>
                <a:gridCol w="613097"/>
                <a:gridCol w="613097"/>
                <a:gridCol w="613097"/>
                <a:gridCol w="613097"/>
                <a:gridCol w="613097"/>
                <a:gridCol w="613097"/>
                <a:gridCol w="613097"/>
                <a:gridCol w="613097"/>
                <a:gridCol w="613097"/>
                <a:gridCol w="613097"/>
                <a:gridCol w="613097"/>
              </a:tblGrid>
              <a:tr h="370840">
                <a:tc>
                  <a:txBody>
                    <a:bodyPr/>
                    <a:lstStyle/>
                    <a:p>
                      <a:pPr algn="ctr"/>
                      <a:r>
                        <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序号</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1</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2</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3</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4</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5</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6</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7</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8</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9</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10</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11</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dirty="0">
                          <a:solidFill>
                            <a:srgbClr val="002060"/>
                          </a:solidFill>
                          <a:latin typeface="Times New Roman" panose="02020603050405020304" pitchFamily="18" charset="0"/>
                          <a:ea typeface="宋体" panose="02010600030101010101" pitchFamily="2" charset="-122"/>
                          <a:cs typeface="Times New Roman" panose="02020603050405020304" pitchFamily="18" charset="0"/>
                        </a:rPr>
                        <a:t>12</a:t>
                      </a:r>
                      <a:endParaRPr lang="zh-CN" altLang="en-US" dirty="0">
                        <a:solidFill>
                          <a:srgbClr val="00206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70840">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格</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0.20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0.40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0.60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0.80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1.50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2.50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5.00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70840">
                <a:tc>
                  <a:txBody>
                    <a:bodyPr/>
                    <a:lstStyle/>
                    <a:p>
                      <a:pPr algn="ctr"/>
                      <a:r>
                        <a:rPr lang="en-US" altLang="zh-CN" sz="1600" kern="1200" dirty="0">
                          <a:solidFill>
                            <a:schemeClr val="dk1"/>
                          </a:solidFill>
                          <a:effectLst/>
                          <a:latin typeface="Times New Roman" panose="02020603050405020304" pitchFamily="18" charset="0"/>
                          <a:ea typeface="宋体" panose="02010600030101010101" pitchFamily="2" charset="-122"/>
                          <a:cs typeface="Times New Roman" panose="02020603050405020304" pitchFamily="18" charset="0"/>
                        </a:rPr>
                        <a:t>H/(A/m)</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70840">
                <a:tc>
                  <a:txBody>
                    <a:bodyPr/>
                    <a:lstStyle/>
                    <a:p>
                      <a:pPr algn="ctr"/>
                      <a:r>
                        <a:rPr lang="en-US" altLang="zh-CN"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格</a:t>
                      </a:r>
                      <a:endPar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0.40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2.40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2.80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3.20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3.50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360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3.80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3.90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3.95</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70840">
                <a:tc>
                  <a:txBody>
                    <a:bodyPr/>
                    <a:lstStyle/>
                    <a:p>
                      <a:pPr algn="ctr"/>
                      <a:r>
                        <a:rPr lang="en-US" altLang="zh-CN"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600" dirty="0" err="1">
                          <a:solidFill>
                            <a:srgbClr val="00B0F0"/>
                          </a:solidFill>
                          <a:latin typeface="Times New Roman" panose="02020603050405020304" pitchFamily="18" charset="0"/>
                          <a:ea typeface="宋体" panose="02010600030101010101" pitchFamily="2" charset="-122"/>
                          <a:cs typeface="Times New Roman" panose="02020603050405020304" pitchFamily="18" charset="0"/>
                        </a:rPr>
                        <a:t>mT</a:t>
                      </a:r>
                      <a:endPar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bl>
          </a:graphicData>
        </a:graphic>
      </p:graphicFrame>
      <p:sp>
        <p:nvSpPr>
          <p:cNvPr id="7" name="文本框 6"/>
          <p:cNvSpPr txBox="1"/>
          <p:nvPr/>
        </p:nvSpPr>
        <p:spPr>
          <a:xfrm>
            <a:off x="9875659" y="5284597"/>
            <a:ext cx="1670013" cy="646331"/>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cs typeface="Times New Roman" panose="02020603050405020304" pitchFamily="18" charset="0"/>
              </a:rPr>
              <a:t>表</a:t>
            </a:r>
            <a:r>
              <a:rPr lang="en-US" altLang="zh-CN" b="1" dirty="0">
                <a:latin typeface="华文中宋" panose="02010600040101010101" pitchFamily="2" charset="-122"/>
                <a:ea typeface="华文中宋" panose="02010600040101010101" pitchFamily="2" charset="-122"/>
                <a:cs typeface="Times New Roman" panose="02020603050405020304" pitchFamily="18" charset="0"/>
              </a:rPr>
              <a:t>1 </a:t>
            </a:r>
            <a:r>
              <a:rPr lang="zh-CN" altLang="en-US" b="1" dirty="0">
                <a:latin typeface="华文中宋" panose="02010600040101010101" pitchFamily="2" charset="-122"/>
                <a:ea typeface="华文中宋" panose="02010600040101010101" pitchFamily="2" charset="-122"/>
                <a:cs typeface="Times New Roman" panose="02020603050405020304" pitchFamily="18" charset="0"/>
              </a:rPr>
              <a:t>磁化曲线数据记录</a:t>
            </a:r>
            <a:endParaRPr lang="zh-CN" altLang="en-US" b="1" dirty="0">
              <a:latin typeface="华文中宋" panose="02010600040101010101" pitchFamily="2" charset="-122"/>
              <a:ea typeface="华文中宋" panose="02010600040101010101" pitchFamily="2"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295428" y="58267"/>
            <a:ext cx="6001964"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四  实验步骤</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4.3 </a:t>
            </a:r>
            <a:r>
              <a:rPr lang="zh-CN" altLang="en-US" sz="2400" b="1" dirty="0">
                <a:solidFill>
                  <a:srgbClr val="006666"/>
                </a:solidFill>
                <a:latin typeface="微软雅黑" panose="020B0503020204020204" pitchFamily="34" charset="-122"/>
                <a:ea typeface="微软雅黑" panose="020B0503020204020204" pitchFamily="34" charset="-122"/>
              </a:rPr>
              <a:t>测量样品的磁化曲线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 name="矩形 1"/>
              <p:cNvSpPr/>
              <p:nvPr/>
            </p:nvSpPr>
            <p:spPr>
              <a:xfrm>
                <a:off x="1710055" y="2816339"/>
                <a:ext cx="9252520" cy="954107"/>
              </a:xfrm>
              <a:prstGeom prst="rect">
                <a:avLst/>
              </a:prstGeom>
            </p:spPr>
            <p:txBody>
              <a:bodyPr wrap="square">
                <a:spAutoFit/>
              </a:bodyPr>
              <a:p>
                <a:r>
                  <a:rPr lang="zh-CN" altLang="en-US" sz="2800" dirty="0" smtClean="0">
                    <a:solidFill>
                      <a:srgbClr val="292929"/>
                    </a:solidFill>
                    <a:latin typeface="华文中宋" panose="02010600040101010101" pitchFamily="2" charset="-122"/>
                    <a:ea typeface="华文中宋" panose="02010600040101010101" pitchFamily="2" charset="-122"/>
                  </a:rPr>
                  <a:t>样品</a:t>
                </a:r>
                <a:r>
                  <a:rPr lang="en-US" altLang="zh-CN" sz="2800" dirty="0" smtClean="0">
                    <a:solidFill>
                      <a:srgbClr val="292929"/>
                    </a:solidFill>
                    <a:latin typeface="华文中宋" panose="02010600040101010101" pitchFamily="2" charset="-122"/>
                    <a:ea typeface="华文中宋" panose="02010600040101010101" pitchFamily="2" charset="-122"/>
                  </a:rPr>
                  <a:t>1</a:t>
                </a:r>
                <a:r>
                  <a:rPr lang="zh-CN" altLang="en-US" sz="2800" dirty="0" smtClean="0">
                    <a:solidFill>
                      <a:srgbClr val="292929"/>
                    </a:solidFill>
                    <a:latin typeface="华文中宋" panose="02010600040101010101" pitchFamily="2" charset="-122"/>
                    <a:ea typeface="华文中宋" panose="02010600040101010101" pitchFamily="2" charset="-122"/>
                  </a:rPr>
                  <a:t>参数：</a:t>
                </a:r>
                <a:r>
                  <a:rPr lang="en-US" altLang="zh-CN" sz="2800" dirty="0" smtClean="0">
                    <a:solidFill>
                      <a:srgbClr val="292929"/>
                    </a:solidFill>
                    <a:latin typeface="华文中宋" panose="02010600040101010101" pitchFamily="2" charset="-122"/>
                    <a:ea typeface="华文中宋" panose="02010600040101010101" pitchFamily="2" charset="-122"/>
                  </a:rPr>
                  <a:t>L=0.130m</a:t>
                </a:r>
                <a:r>
                  <a:rPr lang="zh-CN" altLang="en-US" sz="2800" dirty="0" smtClean="0">
                    <a:solidFill>
                      <a:srgbClr val="292929"/>
                    </a:solidFill>
                    <a:latin typeface="华文中宋" panose="02010600040101010101" pitchFamily="2" charset="-122"/>
                    <a:ea typeface="华文中宋" panose="02010600040101010101" pitchFamily="2" charset="-122"/>
                  </a:rPr>
                  <a:t>，</a:t>
                </a:r>
                <a:r>
                  <a:rPr lang="en-US" altLang="zh-CN" sz="2800" dirty="0" smtClean="0">
                    <a:solidFill>
                      <a:srgbClr val="292929"/>
                    </a:solidFill>
                    <a:latin typeface="华文中宋" panose="02010600040101010101" pitchFamily="2" charset="-122"/>
                    <a:ea typeface="华文中宋" panose="02010600040101010101" pitchFamily="2" charset="-122"/>
                  </a:rPr>
                  <a:t>S=1.24</a:t>
                </a:r>
                <a14:m>
                  <m:oMath xmlns:m="http://schemas.openxmlformats.org/officeDocument/2006/math">
                    <m:r>
                      <a:rPr lang="en-US" altLang="zh-CN" sz="2800" i="1" smtClean="0">
                        <a:solidFill>
                          <a:srgbClr val="292929"/>
                        </a:solidFill>
                        <a:latin typeface="Cambria Math" panose="02040503050406030204" pitchFamily="18" charset="0"/>
                        <a:ea typeface="Cambria Math" panose="02040503050406030204" pitchFamily="18" charset="0"/>
                      </a:rPr>
                      <m:t>×</m:t>
                    </m:r>
                    <m:sSup>
                      <m:sSupPr>
                        <m:ctrlPr>
                          <a:rPr lang="en-US" altLang="zh-CN" sz="2800" i="1" smtClean="0">
                            <a:solidFill>
                              <a:srgbClr val="292929"/>
                            </a:solidFill>
                            <a:latin typeface="Cambria Math" panose="02040503050406030204" pitchFamily="18" charset="0"/>
                            <a:ea typeface="Cambria Math" panose="02040503050406030204" pitchFamily="18" charset="0"/>
                          </a:rPr>
                        </m:ctrlPr>
                      </m:sSupPr>
                      <m:e>
                        <m:r>
                          <a:rPr lang="en-US" altLang="zh-CN" sz="2800" b="0" i="1" smtClean="0">
                            <a:solidFill>
                              <a:srgbClr val="292929"/>
                            </a:solidFill>
                            <a:latin typeface="Cambria Math" panose="02040503050406030204" pitchFamily="18" charset="0"/>
                            <a:ea typeface="Cambria Math" panose="02040503050406030204" pitchFamily="18" charset="0"/>
                          </a:rPr>
                          <m:t>10</m:t>
                        </m:r>
                      </m:e>
                      <m:sup>
                        <m:r>
                          <a:rPr lang="en-US" altLang="zh-CN" sz="2800" b="0" i="1" smtClean="0">
                            <a:solidFill>
                              <a:srgbClr val="292929"/>
                            </a:solidFill>
                            <a:latin typeface="Cambria Math" panose="02040503050406030204" pitchFamily="18" charset="0"/>
                            <a:ea typeface="Cambria Math" panose="02040503050406030204" pitchFamily="18" charset="0"/>
                          </a:rPr>
                          <m:t>−</m:t>
                        </m:r>
                        <m:r>
                          <a:rPr lang="en-US" altLang="zh-CN" sz="2800" b="0" i="1" smtClean="0">
                            <a:solidFill>
                              <a:srgbClr val="292929"/>
                            </a:solidFill>
                            <a:latin typeface="Cambria Math" panose="02040503050406030204" pitchFamily="18" charset="0"/>
                            <a:ea typeface="Cambria Math" panose="02040503050406030204" pitchFamily="18" charset="0"/>
                          </a:rPr>
                          <m:t>4</m:t>
                        </m:r>
                      </m:sup>
                    </m:sSup>
                    <m:sSup>
                      <m:sSupPr>
                        <m:ctrlPr>
                          <a:rPr lang="en-US" altLang="zh-CN" sz="2800" i="1" smtClean="0">
                            <a:solidFill>
                              <a:srgbClr val="292929"/>
                            </a:solidFill>
                            <a:latin typeface="Cambria Math" panose="02040503050406030204" pitchFamily="18" charset="0"/>
                            <a:ea typeface="Cambria Math" panose="02040503050406030204" pitchFamily="18" charset="0"/>
                          </a:rPr>
                        </m:ctrlPr>
                      </m:sSupPr>
                      <m:e>
                        <m:r>
                          <a:rPr lang="en-US" altLang="zh-CN" sz="2800" b="0" i="1" smtClean="0">
                            <a:solidFill>
                              <a:srgbClr val="292929"/>
                            </a:solidFill>
                            <a:latin typeface="Cambria Math" panose="02040503050406030204" pitchFamily="18" charset="0"/>
                            <a:ea typeface="Cambria Math" panose="02040503050406030204" pitchFamily="18" charset="0"/>
                          </a:rPr>
                          <m:t>𝑚</m:t>
                        </m:r>
                      </m:e>
                      <m:sup>
                        <m:r>
                          <a:rPr lang="en-US" altLang="zh-CN" sz="2800" b="0" i="1" smtClean="0">
                            <a:solidFill>
                              <a:srgbClr val="292929"/>
                            </a:solidFill>
                            <a:latin typeface="Cambria Math" panose="02040503050406030204" pitchFamily="18" charset="0"/>
                            <a:ea typeface="Cambria Math" panose="02040503050406030204" pitchFamily="18" charset="0"/>
                          </a:rPr>
                          <m:t>2</m:t>
                        </m:r>
                      </m:sup>
                    </m:sSup>
                  </m:oMath>
                </a14:m>
                <a:r>
                  <a:rPr lang="zh-CN" altLang="en-US" sz="2800" dirty="0" smtClean="0">
                    <a:solidFill>
                      <a:srgbClr val="292929"/>
                    </a:solidFill>
                    <a:latin typeface="华文中宋" panose="02010600040101010101" pitchFamily="2" charset="-122"/>
                    <a:ea typeface="华文中宋" panose="02010600040101010101" pitchFamily="2" charset="-122"/>
                  </a:rPr>
                  <a:t>，</a:t>
                </a:r>
                <a:r>
                  <a:rPr lang="en-US" altLang="zh-CN" sz="2800" dirty="0" smtClean="0">
                    <a:solidFill>
                      <a:srgbClr val="292929"/>
                    </a:solidFill>
                    <a:latin typeface="华文中宋" panose="02010600040101010101" pitchFamily="2" charset="-122"/>
                    <a:ea typeface="华文中宋" panose="02010600040101010101" pitchFamily="2" charset="-122"/>
                  </a:rPr>
                  <a:t>N1=N2=N3=150T</a:t>
                </a:r>
                <a:endParaRPr lang="zh-CN" altLang="en-US" sz="2800" dirty="0">
                  <a:solidFill>
                    <a:srgbClr val="292929"/>
                  </a:solidFill>
                  <a:latin typeface="华文中宋" panose="02010600040101010101" pitchFamily="2" charset="-122"/>
                  <a:ea typeface="华文中宋" panose="02010600040101010101" pitchFamily="2" charset="-122"/>
                </a:endParaRPr>
              </a:p>
            </p:txBody>
          </p:sp>
        </mc:Choice>
        <mc:Fallback>
          <p:sp>
            <p:nvSpPr>
              <p:cNvPr id="2" name="矩形 1"/>
              <p:cNvSpPr>
                <a:spLocks noRot="1" noChangeAspect="1" noMove="1" noResize="1" noEditPoints="1" noAdjustHandles="1" noChangeArrowheads="1" noChangeShapeType="1" noTextEdit="1"/>
              </p:cNvSpPr>
              <p:nvPr/>
            </p:nvSpPr>
            <p:spPr>
              <a:xfrm>
                <a:off x="1710055" y="2816339"/>
                <a:ext cx="9252520" cy="954107"/>
              </a:xfrm>
              <a:prstGeom prst="rect">
                <a:avLst/>
              </a:prstGeom>
              <a:blipFill rotWithShape="1">
                <a:blip r:embed="rId1"/>
                <a:stretch>
                  <a:fillRect t="-12" r="6" b="4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1710110" y="4365687"/>
                <a:ext cx="7560840" cy="946444"/>
              </a:xfrm>
              <a:prstGeom prst="rect">
                <a:avLst/>
              </a:prstGeom>
            </p:spPr>
            <p:txBody>
              <a:bodyPr wrap="square">
                <a:spAutoFit/>
              </a:bodyPr>
              <a:p>
                <a:r>
                  <a:rPr lang="zh-CN" altLang="en-US" sz="2800" dirty="0" smtClean="0">
                    <a:solidFill>
                      <a:srgbClr val="292929"/>
                    </a:solidFill>
                    <a:latin typeface="华文中宋" panose="02010600040101010101" pitchFamily="2" charset="-122"/>
                    <a:ea typeface="华文中宋" panose="02010600040101010101" pitchFamily="2" charset="-122"/>
                  </a:rPr>
                  <a:t>样品</a:t>
                </a:r>
                <a:r>
                  <a:rPr lang="en-US" altLang="zh-CN" sz="2800" dirty="0">
                    <a:solidFill>
                      <a:srgbClr val="292929"/>
                    </a:solidFill>
                    <a:latin typeface="华文中宋" panose="02010600040101010101" pitchFamily="2" charset="-122"/>
                    <a:ea typeface="华文中宋" panose="02010600040101010101" pitchFamily="2" charset="-122"/>
                  </a:rPr>
                  <a:t>2</a:t>
                </a:r>
                <a:r>
                  <a:rPr lang="zh-CN" altLang="en-US" sz="2800" dirty="0" smtClean="0">
                    <a:solidFill>
                      <a:srgbClr val="292929"/>
                    </a:solidFill>
                    <a:latin typeface="华文中宋" panose="02010600040101010101" pitchFamily="2" charset="-122"/>
                    <a:ea typeface="华文中宋" panose="02010600040101010101" pitchFamily="2" charset="-122"/>
                  </a:rPr>
                  <a:t>参数：</a:t>
                </a:r>
                <a:r>
                  <a:rPr lang="en-US" altLang="zh-CN" sz="2800" dirty="0" smtClean="0">
                    <a:solidFill>
                      <a:srgbClr val="292929"/>
                    </a:solidFill>
                    <a:latin typeface="华文中宋" panose="02010600040101010101" pitchFamily="2" charset="-122"/>
                    <a:ea typeface="华文中宋" panose="02010600040101010101" pitchFamily="2" charset="-122"/>
                  </a:rPr>
                  <a:t>L=0.075m</a:t>
                </a:r>
                <a:r>
                  <a:rPr lang="zh-CN" altLang="en-US" sz="2800" dirty="0" smtClean="0">
                    <a:solidFill>
                      <a:srgbClr val="292929"/>
                    </a:solidFill>
                    <a:latin typeface="华文中宋" panose="02010600040101010101" pitchFamily="2" charset="-122"/>
                    <a:ea typeface="华文中宋" panose="02010600040101010101" pitchFamily="2" charset="-122"/>
                  </a:rPr>
                  <a:t>，</a:t>
                </a:r>
                <a:r>
                  <a:rPr lang="en-US" altLang="zh-CN" sz="2800" dirty="0" smtClean="0">
                    <a:solidFill>
                      <a:srgbClr val="292929"/>
                    </a:solidFill>
                    <a:latin typeface="华文中宋" panose="02010600040101010101" pitchFamily="2" charset="-122"/>
                    <a:ea typeface="华文中宋" panose="02010600040101010101" pitchFamily="2" charset="-122"/>
                  </a:rPr>
                  <a:t>S=1.2</a:t>
                </a:r>
                <a14:m>
                  <m:oMath xmlns:m="http://schemas.openxmlformats.org/officeDocument/2006/math">
                    <m:r>
                      <a:rPr lang="en-US" altLang="zh-CN" sz="2800" b="0" i="0" smtClean="0">
                        <a:solidFill>
                          <a:srgbClr val="292929"/>
                        </a:solidFill>
                        <a:latin typeface="Cambria Math" panose="02040503050406030204" pitchFamily="18" charset="0"/>
                        <a:ea typeface="Cambria Math" panose="02040503050406030204" pitchFamily="18" charset="0"/>
                      </a:rPr>
                      <m:t>0</m:t>
                    </m:r>
                    <m:r>
                      <a:rPr lang="en-US" altLang="zh-CN" sz="2800" i="1" smtClean="0">
                        <a:solidFill>
                          <a:srgbClr val="292929"/>
                        </a:solidFill>
                        <a:latin typeface="Cambria Math" panose="02040503050406030204" pitchFamily="18" charset="0"/>
                        <a:ea typeface="Cambria Math" panose="02040503050406030204" pitchFamily="18" charset="0"/>
                      </a:rPr>
                      <m:t>×</m:t>
                    </m:r>
                    <m:sSup>
                      <m:sSupPr>
                        <m:ctrlPr>
                          <a:rPr lang="en-US" altLang="zh-CN" sz="2800" i="1" smtClean="0">
                            <a:solidFill>
                              <a:srgbClr val="292929"/>
                            </a:solidFill>
                            <a:latin typeface="Cambria Math" panose="02040503050406030204" pitchFamily="18" charset="0"/>
                            <a:ea typeface="Cambria Math" panose="02040503050406030204" pitchFamily="18" charset="0"/>
                          </a:rPr>
                        </m:ctrlPr>
                      </m:sSupPr>
                      <m:e>
                        <m:r>
                          <a:rPr lang="en-US" altLang="zh-CN" sz="2800" b="0" i="1" smtClean="0">
                            <a:solidFill>
                              <a:srgbClr val="292929"/>
                            </a:solidFill>
                            <a:latin typeface="Cambria Math" panose="02040503050406030204" pitchFamily="18" charset="0"/>
                            <a:ea typeface="Cambria Math" panose="02040503050406030204" pitchFamily="18" charset="0"/>
                          </a:rPr>
                          <m:t>10</m:t>
                        </m:r>
                      </m:e>
                      <m:sup>
                        <m:r>
                          <a:rPr lang="en-US" altLang="zh-CN" sz="2800" b="0" i="1" smtClean="0">
                            <a:solidFill>
                              <a:srgbClr val="292929"/>
                            </a:solidFill>
                            <a:latin typeface="Cambria Math" panose="02040503050406030204" pitchFamily="18" charset="0"/>
                            <a:ea typeface="Cambria Math" panose="02040503050406030204" pitchFamily="18" charset="0"/>
                          </a:rPr>
                          <m:t>−</m:t>
                        </m:r>
                        <m:r>
                          <a:rPr lang="en-US" altLang="zh-CN" sz="2800" b="0" i="1" smtClean="0">
                            <a:solidFill>
                              <a:srgbClr val="292929"/>
                            </a:solidFill>
                            <a:latin typeface="Cambria Math" panose="02040503050406030204" pitchFamily="18" charset="0"/>
                            <a:ea typeface="Cambria Math" panose="02040503050406030204" pitchFamily="18" charset="0"/>
                          </a:rPr>
                          <m:t>4</m:t>
                        </m:r>
                      </m:sup>
                    </m:sSup>
                    <m:sSup>
                      <m:sSupPr>
                        <m:ctrlPr>
                          <a:rPr lang="en-US" altLang="zh-CN" sz="2800" i="1" smtClean="0">
                            <a:solidFill>
                              <a:srgbClr val="292929"/>
                            </a:solidFill>
                            <a:latin typeface="Cambria Math" panose="02040503050406030204" pitchFamily="18" charset="0"/>
                            <a:ea typeface="Cambria Math" panose="02040503050406030204" pitchFamily="18" charset="0"/>
                          </a:rPr>
                        </m:ctrlPr>
                      </m:sSupPr>
                      <m:e>
                        <m:r>
                          <a:rPr lang="en-US" altLang="zh-CN" sz="2800" b="0" i="1" smtClean="0">
                            <a:solidFill>
                              <a:srgbClr val="292929"/>
                            </a:solidFill>
                            <a:latin typeface="Cambria Math" panose="02040503050406030204" pitchFamily="18" charset="0"/>
                            <a:ea typeface="Cambria Math" panose="02040503050406030204" pitchFamily="18" charset="0"/>
                          </a:rPr>
                          <m:t>𝑚</m:t>
                        </m:r>
                      </m:e>
                      <m:sup>
                        <m:r>
                          <a:rPr lang="en-US" altLang="zh-CN" sz="2800" b="0" i="1" smtClean="0">
                            <a:solidFill>
                              <a:srgbClr val="292929"/>
                            </a:solidFill>
                            <a:latin typeface="Cambria Math" panose="02040503050406030204" pitchFamily="18" charset="0"/>
                            <a:ea typeface="Cambria Math" panose="02040503050406030204" pitchFamily="18" charset="0"/>
                          </a:rPr>
                          <m:t>2</m:t>
                        </m:r>
                      </m:sup>
                    </m:sSup>
                  </m:oMath>
                </a14:m>
                <a:r>
                  <a:rPr lang="zh-CN" altLang="en-US" sz="2800" dirty="0" smtClean="0">
                    <a:solidFill>
                      <a:srgbClr val="292929"/>
                    </a:solidFill>
                    <a:latin typeface="华文中宋" panose="02010600040101010101" pitchFamily="2" charset="-122"/>
                    <a:ea typeface="华文中宋" panose="02010600040101010101" pitchFamily="2" charset="-122"/>
                  </a:rPr>
                  <a:t>，</a:t>
                </a:r>
                <a:r>
                  <a:rPr lang="en-US" altLang="zh-CN" sz="2800" dirty="0" smtClean="0">
                    <a:solidFill>
                      <a:srgbClr val="292929"/>
                    </a:solidFill>
                    <a:latin typeface="华文中宋" panose="02010600040101010101" pitchFamily="2" charset="-122"/>
                    <a:ea typeface="华文中宋" panose="02010600040101010101" pitchFamily="2" charset="-122"/>
                  </a:rPr>
                  <a:t>N1=N2=N3=150T</a:t>
                </a:r>
                <a:endParaRPr lang="zh-CN" altLang="en-US" sz="2800" dirty="0">
                  <a:solidFill>
                    <a:srgbClr val="292929"/>
                  </a:solidFill>
                  <a:latin typeface="华文中宋" panose="02010600040101010101" pitchFamily="2" charset="-122"/>
                  <a:ea typeface="华文中宋" panose="02010600040101010101" pitchFamily="2" charset="-122"/>
                </a:endParaRPr>
              </a:p>
            </p:txBody>
          </p:sp>
        </mc:Choice>
        <mc:Fallback>
          <p:sp>
            <p:nvSpPr>
              <p:cNvPr id="3" name="矩形 2"/>
              <p:cNvSpPr>
                <a:spLocks noRot="1" noChangeAspect="1" noMove="1" noResize="1" noEditPoints="1" noAdjustHandles="1" noChangeArrowheads="1" noChangeShapeType="1" noTextEdit="1"/>
              </p:cNvSpPr>
              <p:nvPr/>
            </p:nvSpPr>
            <p:spPr>
              <a:xfrm>
                <a:off x="1710110" y="4365687"/>
                <a:ext cx="7560840" cy="946444"/>
              </a:xfrm>
              <a:prstGeom prst="rect">
                <a:avLst/>
              </a:prstGeom>
              <a:blipFill rotWithShape="1">
                <a:blip r:embed="rId2"/>
                <a:stretch>
                  <a:fillRect l="-1" t="-7" r="8" b="38"/>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文本框 2"/>
              <p:cNvSpPr txBox="1"/>
              <p:nvPr/>
            </p:nvSpPr>
            <p:spPr>
              <a:xfrm>
                <a:off x="645054" y="1208000"/>
                <a:ext cx="10518246" cy="3785652"/>
              </a:xfrm>
              <a:prstGeom prst="rect">
                <a:avLst/>
              </a:prstGeom>
              <a:noFill/>
            </p:spPr>
            <p:txBody>
              <a:bodyPr wrap="square" rtlCol="0">
                <a:spAutoFit/>
              </a:bodyPr>
              <a:lstStyle/>
              <a:p>
                <a:pPr marL="720090" indent="-720090">
                  <a:spcAft>
                    <a:spcPts val="600"/>
                  </a:spcAft>
                </a:pPr>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测量电源频率为</a:t>
                </a:r>
                <a14:m>
                  <m:oMath xmlns:m="http://schemas.openxmlformats.org/officeDocument/2006/math">
                    <m:r>
                      <a:rPr lang="en-US" altLang="zh-CN" sz="2500" b="1" i="1" dirty="0" smtClean="0">
                        <a:solidFill>
                          <a:srgbClr val="002060"/>
                        </a:solidFill>
                        <a:latin typeface="Cambria Math" panose="02040503050406030204" pitchFamily="18" charset="0"/>
                        <a:ea typeface="宋体" panose="02010600030101010101" pitchFamily="2" charset="-122"/>
                      </a:rPr>
                      <m:t>𝟓𝟎</m:t>
                    </m:r>
                    <m:r>
                      <a:rPr lang="en-US" altLang="zh-CN" sz="2500" b="1" i="1">
                        <a:solidFill>
                          <a:srgbClr val="002060"/>
                        </a:solidFill>
                        <a:latin typeface="Cambria Math" panose="02040503050406030204" pitchFamily="18" charset="0"/>
                        <a:ea typeface="宋体" panose="02010600030101010101" pitchFamily="2" charset="-122"/>
                      </a:rPr>
                      <m:t>𝑯𝒛</m:t>
                    </m:r>
                  </m:oMath>
                </a14:m>
                <a:r>
                  <a:rPr lang="zh-CN" altLang="en-US"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时的磁滞回线</a:t>
                </a:r>
                <a:endParaRPr lang="en-US" altLang="zh-CN" sz="25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spcAft>
                    <a:spcPts val="600"/>
                  </a:spcAft>
                  <a:buFont typeface="+mj-ea"/>
                  <a:buAutoNum type="circleNumDbPlain"/>
                </a:pPr>
                <a:r>
                  <a:rPr lang="zh-CN" altLang="en-US" sz="25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调节参数式示波器上磁化电流在水平方向的格数为</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 5) </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格，在</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竖直方向上的格数为</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(-4,4)</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记录示波器显示的磁滞回线在</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坐标为</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格时，对应的</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坐标格数，同时记录</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Y</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坐标为</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-1.0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-3.0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-4.0</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格时对应的</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X</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坐标格数，填入表</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2</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endPar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spcAft>
                    <a:spcPts val="600"/>
                  </a:spcAft>
                  <a:buFont typeface="+mj-ea"/>
                  <a:buAutoNum type="circleNumDbPlain"/>
                </a:pP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记录电阻</a:t>
                </a:r>
                <a14:m>
                  <m:oMath xmlns:m="http://schemas.openxmlformats.org/officeDocument/2006/math">
                    <m:sSub>
                      <m:sSubPr>
                        <m:ctrlPr>
                          <a:rPr lang="en-US" altLang="zh-CN" sz="2500" i="1" smtClean="0">
                            <a:solidFill>
                              <a:srgbClr val="002060"/>
                            </a:solidFill>
                            <a:latin typeface="Cambria Math" panose="02040503050406030204" pitchFamily="18" charset="0"/>
                            <a:ea typeface="宋体" panose="02010600030101010101" pitchFamily="2" charset="-122"/>
                          </a:rPr>
                        </m:ctrlPr>
                      </m:sSubPr>
                      <m:e>
                        <m:r>
                          <a:rPr lang="en-US" altLang="zh-CN" sz="2500" b="0" i="1" smtClean="0">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1</m:t>
                        </m:r>
                      </m:sub>
                    </m:sSub>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 </a:t>
                </a:r>
                <a14:m>
                  <m:oMath xmlns:m="http://schemas.openxmlformats.org/officeDocument/2006/math">
                    <m:sSub>
                      <m:sSubPr>
                        <m:ctrlPr>
                          <a:rPr lang="en-US" altLang="zh-CN" sz="2500" i="1">
                            <a:solidFill>
                              <a:srgbClr val="002060"/>
                            </a:solidFill>
                            <a:latin typeface="Cambria Math" panose="02040503050406030204" pitchFamily="18" charset="0"/>
                            <a:ea typeface="宋体" panose="02010600030101010101" pitchFamily="2" charset="-122"/>
                          </a:rPr>
                        </m:ctrlPr>
                      </m:sSubPr>
                      <m:e>
                        <m:r>
                          <a:rPr lang="en-US" altLang="zh-CN" sz="2500" i="1">
                            <a:solidFill>
                              <a:srgbClr val="002060"/>
                            </a:solidFill>
                            <a:latin typeface="Cambria Math" panose="02040503050406030204" pitchFamily="18" charset="0"/>
                            <a:ea typeface="宋体" panose="02010600030101010101" pitchFamily="2" charset="-122"/>
                          </a:rPr>
                          <m:t>𝑅</m:t>
                        </m:r>
                      </m:e>
                      <m:sub>
                        <m:r>
                          <a:rPr lang="en-US" altLang="zh-CN" sz="2500" b="0" i="1" smtClean="0">
                            <a:solidFill>
                              <a:srgbClr val="002060"/>
                            </a:solidFill>
                            <a:latin typeface="Cambria Math" panose="02040503050406030204" pitchFamily="18" charset="0"/>
                            <a:ea typeface="宋体" panose="02010600030101010101" pitchFamily="2" charset="-122"/>
                          </a:rPr>
                          <m:t>2</m:t>
                        </m:r>
                      </m:sub>
                    </m:sSub>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和电容</a:t>
                </a:r>
                <a14:m>
                  <m:oMath xmlns:m="http://schemas.openxmlformats.org/officeDocument/2006/math">
                    <m:r>
                      <a:rPr lang="en-US" altLang="zh-CN" sz="2500" i="1">
                        <a:solidFill>
                          <a:srgbClr val="002060"/>
                        </a:solidFill>
                        <a:latin typeface="Cambria Math" panose="02040503050406030204" pitchFamily="18" charset="0"/>
                        <a:ea typeface="宋体" panose="02010600030101010101" pitchFamily="2" charset="-122"/>
                      </a:rPr>
                      <m:t>𝐶</m:t>
                    </m:r>
                  </m:oMath>
                </a14:m>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的值，根据样品参数和公式</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(5)</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计算</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H</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的值，绘制磁滞回线。</a:t>
                </a:r>
                <a:endParaRPr lang="zh-CN" altLang="en-US" sz="25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3" name="文本框 2"/>
              <p:cNvSpPr txBox="1">
                <a:spLocks noRot="1" noChangeAspect="1" noMove="1" noResize="1" noEditPoints="1" noAdjustHandles="1" noChangeArrowheads="1" noChangeShapeType="1" noTextEdit="1"/>
              </p:cNvSpPr>
              <p:nvPr/>
            </p:nvSpPr>
            <p:spPr>
              <a:xfrm>
                <a:off x="645054" y="1208000"/>
                <a:ext cx="10518246" cy="3785652"/>
              </a:xfrm>
              <a:prstGeom prst="rect">
                <a:avLst/>
              </a:prstGeom>
              <a:blipFill rotWithShape="1">
                <a:blip r:embed="rId1"/>
                <a:stretch>
                  <a:fillRect l="-5" t="-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6588615" y="5311446"/>
                <a:ext cx="4441371" cy="677108"/>
              </a:xfrm>
              <a:prstGeom prst="rect">
                <a:avLst/>
              </a:prstGeom>
              <a:noFill/>
            </p:spPr>
            <p:txBody>
              <a:bodyPr wrap="square" rtlCol="0">
                <a:spAutoFit/>
              </a:bodyPr>
              <a:lstStyle/>
              <a:p>
                <a:r>
                  <a:rPr lang="zh-CN" altLang="en-US" sz="1900" b="1" dirty="0">
                    <a:latin typeface="Times New Roman" panose="02020603050405020304" pitchFamily="18" charset="0"/>
                    <a:ea typeface="宋体" panose="02010600030101010101" pitchFamily="2" charset="-122"/>
                    <a:cs typeface="Times New Roman" panose="02020603050405020304" pitchFamily="18" charset="0"/>
                  </a:rPr>
                  <a:t>记录每次测量对应的电阻和电容的值，</a:t>
                </a:r>
                <a:endParaRPr lang="en-US" altLang="zh-CN" sz="1900" b="1"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900" b="1" dirty="0">
                    <a:latin typeface="Times New Roman" panose="02020603050405020304" pitchFamily="18" charset="0"/>
                    <a:ea typeface="宋体" panose="02010600030101010101" pitchFamily="2" charset="-122"/>
                    <a:cs typeface="Times New Roman" panose="02020603050405020304" pitchFamily="18" charset="0"/>
                  </a:rPr>
                  <a:t>比如</a:t>
                </a:r>
                <a14:m>
                  <m:oMath xmlns:m="http://schemas.openxmlformats.org/officeDocument/2006/math">
                    <m:r>
                      <a:rPr lang="en-US" altLang="zh-CN" sz="1900" b="1" i="0" smtClean="0">
                        <a:latin typeface="Cambria Math" panose="02040503050406030204" pitchFamily="18" charset="0"/>
                        <a:ea typeface="宋体" panose="02010600030101010101" pitchFamily="2" charset="-122"/>
                      </a:rPr>
                      <m:t> </m:t>
                    </m:r>
                    <m:sSub>
                      <m:sSubPr>
                        <m:ctrlPr>
                          <a:rPr lang="en-US" altLang="zh-CN" sz="1900" b="1" i="1" smtClean="0">
                            <a:latin typeface="Cambria Math" panose="02040503050406030204" pitchFamily="18" charset="0"/>
                            <a:ea typeface="宋体" panose="02010600030101010101" pitchFamily="2" charset="-122"/>
                          </a:rPr>
                        </m:ctrlPr>
                      </m:sSubPr>
                      <m:e>
                        <m:r>
                          <a:rPr lang="en-US" altLang="zh-CN" sz="1900" b="1" i="1" smtClean="0">
                            <a:latin typeface="Cambria Math" panose="02040503050406030204" pitchFamily="18" charset="0"/>
                            <a:ea typeface="宋体" panose="02010600030101010101" pitchFamily="2" charset="-122"/>
                          </a:rPr>
                          <m:t>𝑹</m:t>
                        </m:r>
                      </m:e>
                      <m:sub>
                        <m:r>
                          <a:rPr lang="en-US" altLang="zh-CN" sz="1900" b="1" i="1" smtClean="0">
                            <a:latin typeface="Cambria Math" panose="02040503050406030204" pitchFamily="18" charset="0"/>
                            <a:ea typeface="宋体" panose="02010600030101010101" pitchFamily="2" charset="-122"/>
                          </a:rPr>
                          <m:t>𝟏</m:t>
                        </m:r>
                      </m:sub>
                    </m:sSub>
                    <m:r>
                      <a:rPr lang="en-US" altLang="zh-CN" sz="1900" b="1" i="1" smtClean="0">
                        <a:latin typeface="Cambria Math" panose="02040503050406030204" pitchFamily="18" charset="0"/>
                        <a:ea typeface="宋体" panose="02010600030101010101" pitchFamily="2" charset="-122"/>
                      </a:rPr>
                      <m:t>=</m:t>
                    </m:r>
                    <m:r>
                      <a:rPr lang="en-US" altLang="zh-CN" sz="1900" b="1" i="1" smtClean="0">
                        <a:latin typeface="Cambria Math" panose="02040503050406030204" pitchFamily="18" charset="0"/>
                        <a:ea typeface="宋体" panose="02010600030101010101" pitchFamily="2" charset="-122"/>
                      </a:rPr>
                      <m:t>𝟓</m:t>
                    </m:r>
                    <m:r>
                      <a:rPr lang="el-GR" altLang="zh-CN" sz="1900" b="1" i="1" smtClean="0">
                        <a:latin typeface="Cambria Math" panose="02040503050406030204" pitchFamily="18" charset="0"/>
                        <a:ea typeface="Cambria Math" panose="02040503050406030204" pitchFamily="18" charset="0"/>
                      </a:rPr>
                      <m:t>𝜴</m:t>
                    </m:r>
                  </m:oMath>
                </a14:m>
                <a:r>
                  <a:rPr lang="zh-CN" altLang="en-US" sz="19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900" b="1" dirty="0">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sSub>
                      <m:sSubPr>
                        <m:ctrlPr>
                          <a:rPr lang="en-US" altLang="zh-CN" sz="1900" b="1" i="1">
                            <a:latin typeface="Cambria Math" panose="02040503050406030204" pitchFamily="18" charset="0"/>
                            <a:ea typeface="宋体" panose="02010600030101010101" pitchFamily="2" charset="-122"/>
                          </a:rPr>
                        </m:ctrlPr>
                      </m:sSubPr>
                      <m:e>
                        <m:r>
                          <a:rPr lang="en-US" altLang="zh-CN" sz="1900" b="1" i="1" smtClean="0">
                            <a:latin typeface="Cambria Math" panose="02040503050406030204" pitchFamily="18" charset="0"/>
                            <a:ea typeface="宋体" panose="02010600030101010101" pitchFamily="2" charset="-122"/>
                          </a:rPr>
                          <m:t>𝑹</m:t>
                        </m:r>
                      </m:e>
                      <m:sub>
                        <m:r>
                          <a:rPr lang="en-US" altLang="zh-CN" sz="1900" b="1" i="1" smtClean="0">
                            <a:latin typeface="Cambria Math" panose="02040503050406030204" pitchFamily="18" charset="0"/>
                            <a:ea typeface="宋体" panose="02010600030101010101" pitchFamily="2" charset="-122"/>
                          </a:rPr>
                          <m:t>𝟐</m:t>
                        </m:r>
                      </m:sub>
                    </m:sSub>
                    <m:r>
                      <a:rPr lang="en-US" altLang="zh-CN" sz="1900" b="1" i="0" smtClean="0">
                        <a:latin typeface="Cambria Math" panose="02040503050406030204" pitchFamily="18" charset="0"/>
                        <a:ea typeface="宋体" panose="02010600030101010101" pitchFamily="2" charset="-122"/>
                      </a:rPr>
                      <m:t>=</m:t>
                    </m:r>
                    <m:r>
                      <a:rPr lang="en-US" altLang="zh-CN" sz="1900" b="1" i="0" smtClean="0">
                        <a:latin typeface="Cambria Math" panose="02040503050406030204" pitchFamily="18" charset="0"/>
                        <a:ea typeface="宋体" panose="02010600030101010101" pitchFamily="2" charset="-122"/>
                      </a:rPr>
                      <m:t>𝟑𝟎𝐊</m:t>
                    </m:r>
                    <m:r>
                      <a:rPr lang="el-GR" altLang="zh-CN" sz="1900" b="1" i="1" smtClean="0">
                        <a:latin typeface="Cambria Math" panose="02040503050406030204" pitchFamily="18" charset="0"/>
                        <a:ea typeface="Cambria Math" panose="02040503050406030204" pitchFamily="18" charset="0"/>
                      </a:rPr>
                      <m:t>𝜴</m:t>
                    </m:r>
                    <m:r>
                      <a:rPr lang="zh-CN" altLang="en-US" sz="1900" b="1" i="1" smtClean="0">
                        <a:latin typeface="Cambria Math" panose="02040503050406030204" pitchFamily="18" charset="0"/>
                        <a:ea typeface="Cambria Math" panose="02040503050406030204" pitchFamily="18" charset="0"/>
                      </a:rPr>
                      <m:t>，</m:t>
                    </m:r>
                    <m:r>
                      <a:rPr lang="en-US" altLang="zh-CN" sz="1900" b="1" i="1" smtClean="0">
                        <a:latin typeface="Cambria Math" panose="02040503050406030204" pitchFamily="18" charset="0"/>
                        <a:ea typeface="宋体" panose="02010600030101010101" pitchFamily="2" charset="-122"/>
                      </a:rPr>
                      <m:t>𝑪</m:t>
                    </m:r>
                    <m:r>
                      <a:rPr lang="en-US" altLang="zh-CN" sz="1900" b="1" i="1" smtClean="0">
                        <a:latin typeface="Cambria Math" panose="02040503050406030204" pitchFamily="18" charset="0"/>
                        <a:ea typeface="宋体" panose="02010600030101010101" pitchFamily="2" charset="-122"/>
                      </a:rPr>
                      <m:t>=</m:t>
                    </m:r>
                    <m:r>
                      <a:rPr lang="en-US" altLang="zh-CN" sz="1900" b="1" i="1" smtClean="0">
                        <a:latin typeface="Cambria Math" panose="02040503050406030204" pitchFamily="18" charset="0"/>
                        <a:ea typeface="宋体" panose="02010600030101010101" pitchFamily="2" charset="-122"/>
                      </a:rPr>
                      <m:t>𝟓</m:t>
                    </m:r>
                    <m:r>
                      <a:rPr lang="zh-CN" altLang="en-US" sz="1900" b="1" i="1" smtClean="0">
                        <a:latin typeface="Cambria Math" panose="02040503050406030204" pitchFamily="18" charset="0"/>
                        <a:ea typeface="宋体" panose="02010600030101010101" pitchFamily="2" charset="-122"/>
                      </a:rPr>
                      <m:t>𝝁</m:t>
                    </m:r>
                    <m:r>
                      <a:rPr lang="en-US" altLang="zh-CN" sz="1900" b="1" i="1" smtClean="0">
                        <a:latin typeface="Cambria Math" panose="02040503050406030204" pitchFamily="18" charset="0"/>
                        <a:ea typeface="宋体" panose="02010600030101010101" pitchFamily="2" charset="-122"/>
                      </a:rPr>
                      <m:t>𝑭</m:t>
                    </m:r>
                  </m:oMath>
                </a14:m>
                <a:endParaRPr lang="zh-CN" altLang="en-US" sz="1900" b="1" dirty="0">
                  <a:latin typeface="Times New Roman" panose="02020603050405020304" pitchFamily="18" charset="0"/>
                  <a:cs typeface="Times New Roman" panose="02020603050405020304" pitchFamily="18" charset="0"/>
                </a:endParaRPr>
              </a:p>
            </p:txBody>
          </p:sp>
        </mc:Choice>
        <mc:Fallback>
          <p:sp>
            <p:nvSpPr>
              <p:cNvPr id="5" name="文本框 4"/>
              <p:cNvSpPr txBox="1">
                <a:spLocks noRot="1" noChangeAspect="1" noMove="1" noResize="1" noEditPoints="1" noAdjustHandles="1" noChangeArrowheads="1" noChangeShapeType="1" noTextEdit="1"/>
              </p:cNvSpPr>
              <p:nvPr/>
            </p:nvSpPr>
            <p:spPr>
              <a:xfrm>
                <a:off x="6588615" y="5311446"/>
                <a:ext cx="4441371" cy="677108"/>
              </a:xfrm>
              <a:prstGeom prst="rect">
                <a:avLst/>
              </a:prstGeom>
              <a:blipFill rotWithShape="1">
                <a:blip r:embed="rId2"/>
                <a:stretch>
                  <a:fillRect l="-11" t="-45" r="1" b="74"/>
                </a:stretch>
              </a:blipFill>
            </p:spPr>
            <p:txBody>
              <a:bodyPr/>
              <a:lstStyle/>
              <a:p>
                <a:r>
                  <a:rPr lang="zh-CN" altLang="en-US">
                    <a:noFill/>
                  </a:rPr>
                  <a:t> </a:t>
                </a:r>
              </a:p>
            </p:txBody>
          </p:sp>
        </mc:Fallback>
      </mc:AlternateContent>
      <p:sp>
        <p:nvSpPr>
          <p:cNvPr id="6" name="Rectangle 5"/>
          <p:cNvSpPr>
            <a:spLocks noChangeArrowheads="1"/>
          </p:cNvSpPr>
          <p:nvPr/>
        </p:nvSpPr>
        <p:spPr bwMode="auto">
          <a:xfrm>
            <a:off x="295428" y="58267"/>
            <a:ext cx="6001964"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四  实验步骤</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4.4 </a:t>
            </a:r>
            <a:r>
              <a:rPr lang="zh-CN" altLang="en-US" sz="2400" b="1" dirty="0">
                <a:solidFill>
                  <a:srgbClr val="006666"/>
                </a:solidFill>
                <a:latin typeface="微软雅黑" panose="020B0503020204020204" pitchFamily="34" charset="-122"/>
                <a:ea typeface="微软雅黑" panose="020B0503020204020204" pitchFamily="34" charset="-122"/>
              </a:rPr>
              <a:t>测量样品的磁滞回线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p:nvPr/>
        </p:nvSpPr>
        <p:spPr>
          <a:xfrm>
            <a:off x="337238" y="113726"/>
            <a:ext cx="1826141" cy="584775"/>
          </a:xfrm>
          <a:prstGeom prst="rect">
            <a:avLst/>
          </a:prstGeom>
          <a:noFill/>
          <a:ln w="9525">
            <a:noFill/>
          </a:ln>
        </p:spPr>
        <p:txBody>
          <a:bodyPr wrap="none">
            <a:spAutoFit/>
          </a:bodyPr>
          <a:lstStyle/>
          <a:p>
            <a:pPr defTabSz="914400" fontAlgn="base">
              <a:spcBef>
                <a:spcPct val="0"/>
              </a:spcBef>
              <a:spcAft>
                <a:spcPct val="0"/>
              </a:spcAft>
            </a:pPr>
            <a:r>
              <a:rPr lang="zh-CN" altLang="en-US" sz="3200" b="1" dirty="0">
                <a:solidFill>
                  <a:srgbClr val="FF0000"/>
                </a:solidFill>
                <a:latin typeface="微软雅黑" panose="020B0503020204020204" pitchFamily="34" charset="-122"/>
                <a:ea typeface="微软雅黑" panose="020B0503020204020204" pitchFamily="34" charset="-122"/>
              </a:rPr>
              <a:t>背景介绍</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1404038" y="1015277"/>
            <a:ext cx="9810062" cy="2677656"/>
          </a:xfrm>
          <a:prstGeom prst="rect">
            <a:avLst/>
          </a:prstGeom>
        </p:spPr>
        <p:txBody>
          <a:bodyPr wrap="square">
            <a:spAutoFit/>
          </a:bodyPr>
          <a:lstStyle/>
          <a:p>
            <a:pPr indent="683895"/>
            <a:r>
              <a:rPr lang="zh-CN" altLang="zh-CN" sz="2800" b="1" dirty="0">
                <a:solidFill>
                  <a:srgbClr val="000066"/>
                </a:solidFill>
                <a:latin typeface="华文中宋" panose="02010600040101010101" pitchFamily="2" charset="-122"/>
                <a:ea typeface="华文中宋" panose="02010600040101010101" pitchFamily="2" charset="-122"/>
              </a:rPr>
              <a:t>磁性材料应用广泛，从常用的永久磁铁、变压器铁芯到录音、录像、计算机存储用的磁带、磁盘等都采用磁性材料。磁滞回线和基本磁化曲线反映了磁性材料的主要特征。通过实验研究这些性质不仅能掌握用示波器观察磁滞回线以及基本磁化曲线的基本测绘方法，而且能从理论和实际应用上加深对材料磁特性的认识。</a:t>
            </a:r>
            <a:endParaRPr lang="en-US" altLang="zh-CN" sz="2800" b="1" dirty="0">
              <a:solidFill>
                <a:srgbClr val="000066"/>
              </a:solidFill>
              <a:latin typeface="华文中宋" panose="02010600040101010101" pitchFamily="2" charset="-122"/>
              <a:ea typeface="华文中宋" panose="02010600040101010101" pitchFamily="2" charset="-122"/>
            </a:endParaRPr>
          </a:p>
        </p:txBody>
      </p:sp>
      <p:grpSp>
        <p:nvGrpSpPr>
          <p:cNvPr id="14" name="组合 13"/>
          <p:cNvGrpSpPr/>
          <p:nvPr/>
        </p:nvGrpSpPr>
        <p:grpSpPr>
          <a:xfrm>
            <a:off x="2724382" y="3706201"/>
            <a:ext cx="3459745" cy="2467858"/>
            <a:chOff x="2049945" y="3793140"/>
            <a:chExt cx="3459745" cy="2467858"/>
          </a:xfrm>
        </p:grpSpPr>
        <p:pic>
          <p:nvPicPr>
            <p:cNvPr id="4" name="图片 3"/>
            <p:cNvPicPr>
              <a:picLocks noChangeAspect="1"/>
            </p:cNvPicPr>
            <p:nvPr/>
          </p:nvPicPr>
          <p:blipFill>
            <a:blip r:embed="rId1"/>
            <a:stretch>
              <a:fillRect/>
            </a:stretch>
          </p:blipFill>
          <p:spPr>
            <a:xfrm>
              <a:off x="2065529" y="3872463"/>
              <a:ext cx="1533394" cy="1066801"/>
            </a:xfrm>
            <a:prstGeom prst="rect">
              <a:avLst/>
            </a:prstGeom>
          </p:spPr>
        </p:pic>
        <p:pic>
          <p:nvPicPr>
            <p:cNvPr id="5" name="图片 4"/>
            <p:cNvPicPr>
              <a:picLocks noChangeAspect="1"/>
            </p:cNvPicPr>
            <p:nvPr/>
          </p:nvPicPr>
          <p:blipFill>
            <a:blip r:embed="rId2"/>
            <a:stretch>
              <a:fillRect/>
            </a:stretch>
          </p:blipFill>
          <p:spPr>
            <a:xfrm>
              <a:off x="2049945" y="5217957"/>
              <a:ext cx="1564562" cy="1043041"/>
            </a:xfrm>
            <a:prstGeom prst="rect">
              <a:avLst/>
            </a:prstGeom>
          </p:spPr>
        </p:pic>
        <p:pic>
          <p:nvPicPr>
            <p:cNvPr id="12" name="图片 11"/>
            <p:cNvPicPr>
              <a:picLocks noChangeAspect="1"/>
            </p:cNvPicPr>
            <p:nvPr/>
          </p:nvPicPr>
          <p:blipFill>
            <a:blip r:embed="rId3"/>
            <a:stretch>
              <a:fillRect/>
            </a:stretch>
          </p:blipFill>
          <p:spPr>
            <a:xfrm>
              <a:off x="4220300" y="5055186"/>
              <a:ext cx="1200150" cy="1205811"/>
            </a:xfrm>
            <a:prstGeom prst="rect">
              <a:avLst/>
            </a:prstGeom>
          </p:spPr>
        </p:pic>
        <p:pic>
          <p:nvPicPr>
            <p:cNvPr id="13" name="图片 12"/>
            <p:cNvPicPr>
              <a:picLocks noChangeAspect="1"/>
            </p:cNvPicPr>
            <p:nvPr/>
          </p:nvPicPr>
          <p:blipFill>
            <a:blip r:embed="rId4"/>
            <a:stretch>
              <a:fillRect/>
            </a:stretch>
          </p:blipFill>
          <p:spPr>
            <a:xfrm>
              <a:off x="4220300" y="3793140"/>
              <a:ext cx="1289390" cy="1146124"/>
            </a:xfrm>
            <a:prstGeom prst="rect">
              <a:avLst/>
            </a:prstGeom>
          </p:spPr>
        </p:pic>
      </p:grpSp>
      <p:pic>
        <p:nvPicPr>
          <p:cNvPr id="11" name="图片 10"/>
          <p:cNvPicPr>
            <a:picLocks noChangeAspect="1"/>
          </p:cNvPicPr>
          <p:nvPr/>
        </p:nvPicPr>
        <p:blipFill>
          <a:blip r:embed="rId5"/>
          <a:stretch>
            <a:fillRect/>
          </a:stretch>
        </p:blipFill>
        <p:spPr>
          <a:xfrm>
            <a:off x="7209305" y="3785524"/>
            <a:ext cx="2814043" cy="23957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3484607" y="738770"/>
          <a:ext cx="6484893" cy="6153418"/>
        </p:xfrm>
        <a:graphic>
          <a:graphicData uri="http://schemas.openxmlformats.org/drawingml/2006/table">
            <a:tbl>
              <a:tblPr firstRow="1" bandRow="1">
                <a:tableStyleId>{5C22544A-7EE6-4342-B048-85BDC9FD1C3A}</a:tableStyleId>
              </a:tblPr>
              <a:tblGrid>
                <a:gridCol w="810612"/>
                <a:gridCol w="1025450"/>
                <a:gridCol w="754976"/>
                <a:gridCol w="809612"/>
                <a:gridCol w="652407"/>
                <a:gridCol w="810612"/>
                <a:gridCol w="810612"/>
                <a:gridCol w="810612"/>
              </a:tblGrid>
              <a:tr h="453658">
                <a:tc>
                  <a:txBody>
                    <a:bodyPr/>
                    <a:lstStyle/>
                    <a:p>
                      <a:pPr algn="ctr"/>
                      <a:r>
                        <a:rPr lang="en-US" altLang="zh-CN"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格</a:t>
                      </a:r>
                      <a:endParaRPr lang="zh-CN" altLang="en-US"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H(A/m)</a:t>
                      </a:r>
                      <a:endParaRPr lang="zh-CN" altLang="en-US"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格</a:t>
                      </a:r>
                      <a:endPar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600" dirty="0" err="1">
                          <a:solidFill>
                            <a:srgbClr val="00B0F0"/>
                          </a:solidFill>
                          <a:latin typeface="Times New Roman" panose="02020603050405020304" pitchFamily="18" charset="0"/>
                          <a:ea typeface="宋体" panose="02010600030101010101" pitchFamily="2" charset="-122"/>
                          <a:cs typeface="Times New Roman" panose="02020603050405020304" pitchFamily="18" charset="0"/>
                        </a:rPr>
                        <a:t>mT</a:t>
                      </a:r>
                      <a:endPar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X/</a:t>
                      </a:r>
                      <a:r>
                        <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格</a:t>
                      </a:r>
                      <a:endParaRPr lang="zh-CN" altLang="en-US" sz="16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600" b="1"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H(A/m)</a:t>
                      </a:r>
                      <a:endParaRPr lang="zh-CN" altLang="en-US" sz="1600" b="1"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Y/</a:t>
                      </a:r>
                      <a:r>
                        <a:rPr lang="zh-CN" altLang="en-US"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格</a:t>
                      </a:r>
                      <a:endParaRPr lang="zh-CN" altLang="en-US" sz="16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1600" b="1" kern="12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B/</a:t>
                      </a:r>
                      <a:r>
                        <a:rPr lang="en-US" altLang="zh-CN" sz="1600" b="1" kern="1200" dirty="0" err="1">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rPr>
                        <a:t>mT</a:t>
                      </a:r>
                      <a:endParaRPr lang="zh-CN" altLang="en-US" sz="1600" b="1" kern="1200" dirty="0">
                        <a:solidFill>
                          <a:schemeClr val="accent4">
                            <a:lumMod val="5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5.00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-5.00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3.90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-3.90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3.80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-3.80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3.60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-3.60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3.40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-3.40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0.60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-0.60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0.20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-0.20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-0.20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0.20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-0.40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0.40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-0.60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0.60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-0.90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0.90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-3.20</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1.00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3.20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-3.55</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2.00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3.55</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-3.75</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3.75</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rPr>
                        <a:t>-3.85</a:t>
                      </a:r>
                      <a:endParaRPr lang="zh-CN" altLang="en-US" sz="1600" kern="120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3.85</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r h="334485">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-5.00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r>
                        <a:rPr 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5.00</a:t>
                      </a:r>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marL="0" algn="ctr" defTabSz="457200" rtl="0" eaLnBrk="1" latinLnBrk="0" hangingPunct="1"/>
                      <a:endParaRPr lang="zh-CN" altLang="en-US" sz="1600" kern="120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4.00</a:t>
                      </a: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c>
                  <a:txBody>
                    <a:bodyPr/>
                    <a:lstStyle/>
                    <a:p>
                      <a:pPr algn="ctr"/>
                      <a:endParaRPr lang="zh-CN" altLang="en-US" sz="1600" dirty="0">
                        <a:latin typeface="Times New Roman" panose="02020603050405020304" pitchFamily="18" charset="0"/>
                        <a:ea typeface="宋体" panose="02010600030101010101" pitchFamily="2" charset="-122"/>
                        <a:cs typeface="Times New Roman" panose="02020603050405020304" pitchFamily="18" charset="0"/>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tcPr>
                </a:tc>
              </a:tr>
            </a:tbl>
          </a:graphicData>
        </a:graphic>
      </p:graphicFrame>
      <p:sp>
        <p:nvSpPr>
          <p:cNvPr id="3" name="文本框 2"/>
          <p:cNvSpPr txBox="1"/>
          <p:nvPr/>
        </p:nvSpPr>
        <p:spPr>
          <a:xfrm>
            <a:off x="804561" y="3244334"/>
            <a:ext cx="2526957" cy="369332"/>
          </a:xfrm>
          <a:prstGeom prst="rect">
            <a:avLst/>
          </a:prstGeom>
          <a:noFill/>
        </p:spPr>
        <p:txBody>
          <a:bodyPr wrap="square" rtlCol="0">
            <a:spAutoFit/>
          </a:bodyPr>
          <a:lstStyle/>
          <a:p>
            <a:r>
              <a:rPr lang="zh-CN" altLang="en-US" b="1" dirty="0">
                <a:latin typeface="华文中宋" panose="02010600040101010101" pitchFamily="2" charset="-122"/>
                <a:ea typeface="华文中宋" panose="02010600040101010101" pitchFamily="2" charset="-122"/>
                <a:cs typeface="Times New Roman" panose="02020603050405020304" pitchFamily="18" charset="0"/>
              </a:rPr>
              <a:t>表</a:t>
            </a:r>
            <a:r>
              <a:rPr lang="en-US" altLang="zh-CN" b="1" dirty="0">
                <a:latin typeface="华文中宋" panose="02010600040101010101" pitchFamily="2" charset="-122"/>
                <a:ea typeface="华文中宋" panose="02010600040101010101" pitchFamily="2" charset="-122"/>
                <a:cs typeface="Times New Roman" panose="02020603050405020304" pitchFamily="18" charset="0"/>
              </a:rPr>
              <a:t>2 </a:t>
            </a:r>
            <a:r>
              <a:rPr lang="zh-CN" altLang="en-US" b="1" dirty="0">
                <a:latin typeface="华文中宋" panose="02010600040101010101" pitchFamily="2" charset="-122"/>
                <a:ea typeface="华文中宋" panose="02010600040101010101" pitchFamily="2" charset="-122"/>
                <a:cs typeface="Times New Roman" panose="02020603050405020304" pitchFamily="18" charset="0"/>
              </a:rPr>
              <a:t>磁滞回线数据记录</a:t>
            </a:r>
            <a:endParaRPr lang="zh-CN" altLang="en-US" b="1"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 name="Rectangle 5"/>
          <p:cNvSpPr>
            <a:spLocks noChangeArrowheads="1"/>
          </p:cNvSpPr>
          <p:nvPr/>
        </p:nvSpPr>
        <p:spPr bwMode="auto">
          <a:xfrm>
            <a:off x="295428" y="58267"/>
            <a:ext cx="6001964"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四  实验步骤</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4.4 </a:t>
            </a:r>
            <a:r>
              <a:rPr lang="zh-CN" altLang="en-US" sz="2400" b="1" dirty="0">
                <a:solidFill>
                  <a:srgbClr val="006666"/>
                </a:solidFill>
                <a:latin typeface="微软雅黑" panose="020B0503020204020204" pitchFamily="34" charset="-122"/>
                <a:ea typeface="微软雅黑" panose="020B0503020204020204" pitchFamily="34" charset="-122"/>
              </a:rPr>
              <a:t>测量样品的磁滞回线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5" name="文本框 4"/>
              <p:cNvSpPr txBox="1"/>
              <p:nvPr/>
            </p:nvSpPr>
            <p:spPr>
              <a:xfrm>
                <a:off x="817558" y="3827588"/>
                <a:ext cx="2160236" cy="852541"/>
              </a:xfrm>
              <a:prstGeom prst="rect">
                <a:avLst/>
              </a:prstGeom>
              <a:noFill/>
            </p:spPr>
            <p:txBody>
              <a:bodyPr wrap="square" lIns="0" tIns="0" rIns="0" bIns="0" rtlCol="0">
                <a:spAutoFit/>
              </a:bodyPr>
              <a:p>
                <a14:m>
                  <m:oMath xmlns:m="http://schemas.openxmlformats.org/officeDocument/2006/math">
                    <m:r>
                      <m:rPr>
                        <m:sty m:val="p"/>
                      </m:rPr>
                      <a:rPr lang="en-US" altLang="zh-CN" sz="3600" i="1" smtClean="0">
                        <a:solidFill>
                          <a:srgbClr val="292929"/>
                        </a:solidFill>
                        <a:latin typeface="Cambria Math" panose="02040503050406030204" pitchFamily="18" charset="0"/>
                      </a:rPr>
                      <m:t>H</m:t>
                    </m:r>
                  </m:oMath>
                </a14:m>
                <a:r>
                  <a:rPr lang="en-US" altLang="zh-CN" sz="3600" dirty="0">
                    <a:solidFill>
                      <a:srgbClr val="292929"/>
                    </a:solidFill>
                  </a:rPr>
                  <a:t>=</a:t>
                </a:r>
                <a14:m>
                  <m:oMath xmlns:m="http://schemas.openxmlformats.org/officeDocument/2006/math">
                    <m:f>
                      <m:fPr>
                        <m:ctrlPr>
                          <a:rPr lang="en-US" altLang="zh-CN" sz="3600" i="1" dirty="0">
                            <a:solidFill>
                              <a:srgbClr val="292929"/>
                            </a:solidFill>
                            <a:latin typeface="Cambria Math" panose="02040503050406030204" pitchFamily="18" charset="0"/>
                          </a:rPr>
                        </m:ctrlPr>
                      </m:fPr>
                      <m:num>
                        <m:sSub>
                          <m:sSubPr>
                            <m:ctrlPr>
                              <a:rPr lang="en-US" altLang="zh-CN" sz="3600" i="1" dirty="0">
                                <a:solidFill>
                                  <a:srgbClr val="292929"/>
                                </a:solidFill>
                                <a:latin typeface="Cambria Math" panose="02040503050406030204" pitchFamily="18" charset="0"/>
                              </a:rPr>
                            </m:ctrlPr>
                          </m:sSubPr>
                          <m:e>
                            <m:r>
                              <a:rPr lang="en-US" altLang="zh-CN" sz="3600" i="1" dirty="0">
                                <a:solidFill>
                                  <a:srgbClr val="292929"/>
                                </a:solidFill>
                                <a:latin typeface="Cambria Math" panose="02040503050406030204" pitchFamily="18" charset="0"/>
                              </a:rPr>
                              <m:t>𝑁</m:t>
                            </m:r>
                          </m:e>
                          <m:sub>
                            <m:r>
                              <a:rPr lang="en-US" altLang="zh-CN" sz="3600" i="1" dirty="0">
                                <a:solidFill>
                                  <a:srgbClr val="292929"/>
                                </a:solidFill>
                                <a:latin typeface="Cambria Math" panose="02040503050406030204" pitchFamily="18" charset="0"/>
                              </a:rPr>
                              <m:t>1</m:t>
                            </m:r>
                          </m:sub>
                        </m:sSub>
                        <m:sSub>
                          <m:sSubPr>
                            <m:ctrlPr>
                              <a:rPr lang="en-US" altLang="zh-CN" sz="3600" i="1" dirty="0">
                                <a:solidFill>
                                  <a:srgbClr val="292929"/>
                                </a:solidFill>
                                <a:latin typeface="Cambria Math" panose="02040503050406030204" pitchFamily="18" charset="0"/>
                              </a:rPr>
                            </m:ctrlPr>
                          </m:sSubPr>
                          <m:e>
                            <m:r>
                              <a:rPr lang="en-US" altLang="zh-CN" sz="3600" i="1" dirty="0">
                                <a:solidFill>
                                  <a:srgbClr val="292929"/>
                                </a:solidFill>
                                <a:latin typeface="Cambria Math" panose="02040503050406030204" pitchFamily="18" charset="0"/>
                              </a:rPr>
                              <m:t>𝑉</m:t>
                            </m:r>
                          </m:e>
                          <m:sub>
                            <m:r>
                              <a:rPr lang="en-US" altLang="zh-CN" sz="3600" i="1" dirty="0">
                                <a:solidFill>
                                  <a:srgbClr val="292929"/>
                                </a:solidFill>
                                <a:latin typeface="Cambria Math" panose="02040503050406030204" pitchFamily="18" charset="0"/>
                              </a:rPr>
                              <m:t>𝑥</m:t>
                            </m:r>
                          </m:sub>
                        </m:sSub>
                      </m:num>
                      <m:den>
                        <m:r>
                          <a:rPr lang="en-US" altLang="zh-CN" sz="3600" i="1" dirty="0">
                            <a:solidFill>
                              <a:srgbClr val="292929"/>
                            </a:solidFill>
                            <a:latin typeface="Cambria Math" panose="02040503050406030204" pitchFamily="18" charset="0"/>
                          </a:rPr>
                          <m:t>𝐿</m:t>
                        </m:r>
                        <m:sSub>
                          <m:sSubPr>
                            <m:ctrlPr>
                              <a:rPr lang="en-US" altLang="zh-CN" sz="3600" i="1" dirty="0">
                                <a:solidFill>
                                  <a:srgbClr val="292929"/>
                                </a:solidFill>
                                <a:latin typeface="Cambria Math" panose="02040503050406030204" pitchFamily="18" charset="0"/>
                              </a:rPr>
                            </m:ctrlPr>
                          </m:sSubPr>
                          <m:e>
                            <m:r>
                              <m:rPr>
                                <m:sty m:val="p"/>
                              </m:rPr>
                              <a:rPr lang="en-US" altLang="zh-CN" sz="3600" i="1" dirty="0">
                                <a:solidFill>
                                  <a:srgbClr val="292929"/>
                                </a:solidFill>
                                <a:latin typeface="Cambria Math" panose="02040503050406030204" pitchFamily="18" charset="0"/>
                              </a:rPr>
                              <m:t>R</m:t>
                            </m:r>
                          </m:e>
                          <m:sub>
                            <m:r>
                              <a:rPr lang="en-US" altLang="zh-CN" sz="3600" i="1" dirty="0">
                                <a:solidFill>
                                  <a:srgbClr val="292929"/>
                                </a:solidFill>
                                <a:latin typeface="Cambria Math" panose="02040503050406030204" pitchFamily="18" charset="0"/>
                              </a:rPr>
                              <m:t>1</m:t>
                            </m:r>
                          </m:sub>
                        </m:sSub>
                      </m:den>
                    </m:f>
                  </m:oMath>
                </a14:m>
                <a:endParaRPr lang="zh-CN" altLang="en-US" sz="3600" dirty="0">
                  <a:solidFill>
                    <a:srgbClr val="292929"/>
                  </a:solidFill>
                </a:endParaRPr>
              </a:p>
            </p:txBody>
          </p:sp>
        </mc:Choice>
        <mc:Fallback>
          <p:sp>
            <p:nvSpPr>
              <p:cNvPr id="5" name="文本框 4"/>
              <p:cNvSpPr txBox="1">
                <a:spLocks noRot="1" noChangeAspect="1" noMove="1" noResize="1" noEditPoints="1" noAdjustHandles="1" noChangeArrowheads="1" noChangeShapeType="1" noTextEdit="1"/>
              </p:cNvSpPr>
              <p:nvPr/>
            </p:nvSpPr>
            <p:spPr>
              <a:xfrm>
                <a:off x="817558" y="3827588"/>
                <a:ext cx="2160236" cy="852541"/>
              </a:xfrm>
              <a:prstGeom prst="rect">
                <a:avLst/>
              </a:prstGeom>
              <a:blipFill rotWithShape="1">
                <a:blip r:embed="rId1"/>
                <a:stretch>
                  <a:fillRect l="-14" t="-52" r="13" b="2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p:cNvSpPr txBox="1"/>
              <p:nvPr/>
            </p:nvSpPr>
            <p:spPr>
              <a:xfrm>
                <a:off x="804532" y="4999982"/>
                <a:ext cx="1946564" cy="901337"/>
              </a:xfrm>
              <a:prstGeom prst="rect">
                <a:avLst/>
              </a:prstGeom>
              <a:noFill/>
            </p:spPr>
            <p:txBody>
              <a:bodyPr wrap="square" lIns="0" tIns="0" rIns="0" bIns="0" rtlCol="0">
                <a:spAutoFit/>
              </a:bodyPr>
              <a:p>
                <a14:m>
                  <m:oMath xmlns:m="http://schemas.openxmlformats.org/officeDocument/2006/math">
                    <m:r>
                      <m:rPr>
                        <m:sty m:val="p"/>
                      </m:rPr>
                      <a:rPr lang="en-US" altLang="zh-CN" sz="3600" i="1" smtClean="0">
                        <a:solidFill>
                          <a:srgbClr val="292929"/>
                        </a:solidFill>
                        <a:latin typeface="Cambria Math" panose="02040503050406030204" pitchFamily="18" charset="0"/>
                      </a:rPr>
                      <m:t>B</m:t>
                    </m:r>
                  </m:oMath>
                </a14:m>
                <a:r>
                  <a:rPr lang="en-US" altLang="zh-CN" sz="3600" dirty="0" smtClean="0">
                    <a:solidFill>
                      <a:srgbClr val="292929"/>
                    </a:solidFill>
                  </a:rPr>
                  <a:t>=</a:t>
                </a:r>
                <a14:m>
                  <m:oMath xmlns:m="http://schemas.openxmlformats.org/officeDocument/2006/math">
                    <m:f>
                      <m:fPr>
                        <m:ctrlPr>
                          <a:rPr lang="en-US" altLang="zh-CN" sz="3600" i="1" dirty="0">
                            <a:solidFill>
                              <a:srgbClr val="292929"/>
                            </a:solidFill>
                            <a:latin typeface="Cambria Math" panose="02040503050406030204" pitchFamily="18" charset="0"/>
                          </a:rPr>
                        </m:ctrlPr>
                      </m:fPr>
                      <m:num>
                        <m:sSub>
                          <m:sSubPr>
                            <m:ctrlPr>
                              <a:rPr lang="en-US" altLang="zh-CN" sz="3600" i="1" dirty="0">
                                <a:solidFill>
                                  <a:srgbClr val="292929"/>
                                </a:solidFill>
                                <a:latin typeface="Cambria Math" panose="02040503050406030204" pitchFamily="18" charset="0"/>
                              </a:rPr>
                            </m:ctrlPr>
                          </m:sSubPr>
                          <m:e>
                            <m:r>
                              <m:rPr>
                                <m:sty m:val="p"/>
                              </m:rPr>
                              <a:rPr lang="en-US" altLang="zh-CN" sz="3600" i="1" dirty="0" smtClean="0">
                                <a:solidFill>
                                  <a:srgbClr val="292929"/>
                                </a:solidFill>
                                <a:latin typeface="Cambria Math" panose="02040503050406030204" pitchFamily="18" charset="0"/>
                              </a:rPr>
                              <m:t>R</m:t>
                            </m:r>
                          </m:e>
                          <m:sub>
                            <m:r>
                              <a:rPr lang="en-US" altLang="zh-CN" sz="3600" i="1" dirty="0" smtClean="0">
                                <a:solidFill>
                                  <a:srgbClr val="292929"/>
                                </a:solidFill>
                                <a:latin typeface="Cambria Math" panose="02040503050406030204" pitchFamily="18" charset="0"/>
                              </a:rPr>
                              <m:t>2</m:t>
                            </m:r>
                          </m:sub>
                        </m:sSub>
                        <m:r>
                          <m:rPr>
                            <m:sty m:val="p"/>
                          </m:rPr>
                          <a:rPr lang="en-US" altLang="zh-CN" sz="3600" i="1" dirty="0" smtClean="0">
                            <a:solidFill>
                              <a:srgbClr val="292929"/>
                            </a:solidFill>
                            <a:latin typeface="Cambria Math" panose="02040503050406030204" pitchFamily="18" charset="0"/>
                          </a:rPr>
                          <m:t>C</m:t>
                        </m:r>
                        <m:sSub>
                          <m:sSubPr>
                            <m:ctrlPr>
                              <a:rPr lang="en-US" altLang="zh-CN" sz="3600" i="1" dirty="0">
                                <a:solidFill>
                                  <a:srgbClr val="292929"/>
                                </a:solidFill>
                                <a:latin typeface="Cambria Math" panose="02040503050406030204" pitchFamily="18" charset="0"/>
                              </a:rPr>
                            </m:ctrlPr>
                          </m:sSubPr>
                          <m:e>
                            <m:r>
                              <a:rPr lang="en-US" altLang="zh-CN" sz="3600" i="1" dirty="0">
                                <a:solidFill>
                                  <a:srgbClr val="292929"/>
                                </a:solidFill>
                                <a:latin typeface="Cambria Math" panose="02040503050406030204" pitchFamily="18" charset="0"/>
                              </a:rPr>
                              <m:t>𝑉</m:t>
                            </m:r>
                          </m:e>
                          <m:sub>
                            <m:r>
                              <m:rPr>
                                <m:sty m:val="p"/>
                              </m:rPr>
                              <a:rPr lang="en-US" altLang="zh-CN" sz="3600" i="1" dirty="0" smtClean="0">
                                <a:solidFill>
                                  <a:srgbClr val="292929"/>
                                </a:solidFill>
                                <a:latin typeface="Cambria Math" panose="02040503050406030204" pitchFamily="18" charset="0"/>
                              </a:rPr>
                              <m:t>y</m:t>
                            </m:r>
                          </m:sub>
                        </m:sSub>
                      </m:num>
                      <m:den>
                        <m:sSub>
                          <m:sSubPr>
                            <m:ctrlPr>
                              <a:rPr lang="en-US" altLang="zh-CN" sz="3600" i="1" dirty="0">
                                <a:solidFill>
                                  <a:srgbClr val="292929"/>
                                </a:solidFill>
                                <a:latin typeface="Cambria Math" panose="02040503050406030204" pitchFamily="18" charset="0"/>
                              </a:rPr>
                            </m:ctrlPr>
                          </m:sSubPr>
                          <m:e>
                            <m:r>
                              <a:rPr lang="en-US" altLang="zh-CN" sz="3600" b="0" i="1" dirty="0" smtClean="0">
                                <a:solidFill>
                                  <a:srgbClr val="292929"/>
                                </a:solidFill>
                                <a:latin typeface="Cambria Math" panose="02040503050406030204" pitchFamily="18" charset="0"/>
                              </a:rPr>
                              <m:t>𝑁</m:t>
                            </m:r>
                          </m:e>
                          <m:sub>
                            <m:r>
                              <a:rPr lang="en-US" altLang="zh-CN" sz="3600" b="0" i="1" dirty="0" smtClean="0">
                                <a:solidFill>
                                  <a:srgbClr val="292929"/>
                                </a:solidFill>
                                <a:latin typeface="Cambria Math" panose="02040503050406030204" pitchFamily="18" charset="0"/>
                              </a:rPr>
                              <m:t>2</m:t>
                            </m:r>
                          </m:sub>
                        </m:sSub>
                        <m:r>
                          <a:rPr lang="en-US" altLang="zh-CN" sz="3600" b="0" i="1" dirty="0" smtClean="0">
                            <a:solidFill>
                              <a:srgbClr val="292929"/>
                            </a:solidFill>
                            <a:latin typeface="Cambria Math" panose="02040503050406030204" pitchFamily="18" charset="0"/>
                          </a:rPr>
                          <m:t>𝑆</m:t>
                        </m:r>
                      </m:den>
                    </m:f>
                  </m:oMath>
                </a14:m>
                <a:endParaRPr lang="zh-CN" altLang="en-US" sz="3600" dirty="0">
                  <a:solidFill>
                    <a:srgbClr val="292929"/>
                  </a:solidFill>
                </a:endParaRPr>
              </a:p>
            </p:txBody>
          </p:sp>
        </mc:Choice>
        <mc:Fallback>
          <p:sp>
            <p:nvSpPr>
              <p:cNvPr id="6" name="文本框 5"/>
              <p:cNvSpPr txBox="1">
                <a:spLocks noRot="1" noChangeAspect="1" noMove="1" noResize="1" noEditPoints="1" noAdjustHandles="1" noChangeArrowheads="1" noChangeShapeType="1" noTextEdit="1"/>
              </p:cNvSpPr>
              <p:nvPr/>
            </p:nvSpPr>
            <p:spPr>
              <a:xfrm>
                <a:off x="804532" y="4999982"/>
                <a:ext cx="1946564" cy="901337"/>
              </a:xfrm>
              <a:prstGeom prst="rect">
                <a:avLst/>
              </a:prstGeom>
              <a:blipFill rotWithShape="1">
                <a:blip r:embed="rId2"/>
                <a:stretch>
                  <a:fillRect l="-32" t="-70" r="14" b="29"/>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文本框 3"/>
              <p:cNvSpPr txBox="1"/>
              <p:nvPr/>
            </p:nvSpPr>
            <p:spPr>
              <a:xfrm>
                <a:off x="1385696" y="1089015"/>
                <a:ext cx="7136003" cy="1569660"/>
              </a:xfrm>
              <a:prstGeom prst="rect">
                <a:avLst/>
              </a:prstGeom>
              <a:noFill/>
            </p:spPr>
            <p:txBody>
              <a:bodyPr wrap="square" rtlCol="0">
                <a:spAutoFit/>
              </a:bodyPr>
              <a:lstStyle/>
              <a:p>
                <a:pPr marL="720090" indent="-720090"/>
                <a:r>
                  <a:rPr lang="zh-CN" altLang="en-US" sz="2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报告要求</a:t>
                </a:r>
                <a:endParaRPr lang="en-US" altLang="zh-CN" sz="2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buFont typeface="+mj-ea"/>
                  <a:buAutoNum type="circleNumDbPlain"/>
                </a:pP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画出电源频率为</a:t>
                </a:r>
                <a14:m>
                  <m:oMath xmlns:m="http://schemas.openxmlformats.org/officeDocument/2006/math">
                    <m:r>
                      <a:rPr lang="en-US" altLang="zh-CN" sz="2400" kern="100" dirty="0">
                        <a:solidFill>
                          <a:srgbClr val="002060"/>
                        </a:solidFill>
                        <a:latin typeface="Cambria Math" panose="02040503050406030204" pitchFamily="18" charset="0"/>
                        <a:ea typeface="宋体" panose="02010600030101010101" pitchFamily="2" charset="-122"/>
                        <a:cs typeface="Times New Roman" panose="02020603050405020304" pitchFamily="18" charset="0"/>
                      </a:rPr>
                      <m:t>𝟓𝟎</m:t>
                    </m:r>
                    <m:r>
                      <a:rPr lang="en-US" altLang="zh-CN" sz="2400"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𝑯𝒛</m:t>
                    </m:r>
                  </m:oMath>
                </a14:m>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时的基本磁化曲线</a:t>
                </a:r>
                <a:endPar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buFont typeface="+mj-ea"/>
                  <a:buAutoNum type="circleNumDbPlain"/>
                </a:pP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画出电源频率为</a:t>
                </a:r>
                <a14:m>
                  <m:oMath xmlns:m="http://schemas.openxmlformats.org/officeDocument/2006/math">
                    <m:r>
                      <a:rPr lang="en-US" altLang="zh-CN" sz="2400" kern="100" dirty="0">
                        <a:solidFill>
                          <a:srgbClr val="002060"/>
                        </a:solidFill>
                        <a:latin typeface="Cambria Math" panose="02040503050406030204" pitchFamily="18" charset="0"/>
                        <a:ea typeface="宋体" panose="02010600030101010101" pitchFamily="2" charset="-122"/>
                        <a:cs typeface="Times New Roman" panose="02020603050405020304" pitchFamily="18" charset="0"/>
                      </a:rPr>
                      <m:t>𝟓𝟎</m:t>
                    </m:r>
                    <m:r>
                      <a:rPr lang="en-US" altLang="zh-CN" sz="2400" kern="100">
                        <a:solidFill>
                          <a:srgbClr val="002060"/>
                        </a:solidFill>
                        <a:latin typeface="Cambria Math" panose="02040503050406030204" pitchFamily="18" charset="0"/>
                        <a:ea typeface="宋体" panose="02010600030101010101" pitchFamily="2" charset="-122"/>
                        <a:cs typeface="Times New Roman" panose="02020603050405020304" pitchFamily="18" charset="0"/>
                      </a:rPr>
                      <m:t>𝑯𝒛</m:t>
                    </m:r>
                  </m:oMath>
                </a14:m>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时的磁滞回线</a:t>
                </a:r>
                <a:endPar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buFont typeface="+mj-ea"/>
                  <a:buAutoNum type="circleNumDbPlain"/>
                </a:pPr>
                <a:r>
                  <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报告书写规范、回答思考题</a:t>
                </a:r>
                <a:endPar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mc:Choice>
        <mc:Fallback>
          <p:sp>
            <p:nvSpPr>
              <p:cNvPr id="4" name="文本框 3"/>
              <p:cNvSpPr txBox="1">
                <a:spLocks noRot="1" noChangeAspect="1" noMove="1" noResize="1" noEditPoints="1" noAdjustHandles="1" noChangeArrowheads="1" noChangeShapeType="1" noTextEdit="1"/>
              </p:cNvSpPr>
              <p:nvPr/>
            </p:nvSpPr>
            <p:spPr>
              <a:xfrm>
                <a:off x="1385696" y="1089015"/>
                <a:ext cx="7136003" cy="1569660"/>
              </a:xfrm>
              <a:prstGeom prst="rect">
                <a:avLst/>
              </a:prstGeom>
              <a:blipFill rotWithShape="1">
                <a:blip r:embed="rId1"/>
                <a:stretch>
                  <a:fillRect l="-2" t="-40" r="9" b="36"/>
                </a:stretch>
              </a:blipFill>
            </p:spPr>
            <p:txBody>
              <a:bodyPr/>
              <a:lstStyle/>
              <a:p>
                <a:r>
                  <a:rPr lang="zh-CN" altLang="en-US">
                    <a:noFill/>
                  </a:rPr>
                  <a:t> </a:t>
                </a:r>
              </a:p>
            </p:txBody>
          </p:sp>
        </mc:Fallback>
      </mc:AlternateContent>
      <p:sp>
        <p:nvSpPr>
          <p:cNvPr id="3" name="文本框 2"/>
          <p:cNvSpPr txBox="1"/>
          <p:nvPr/>
        </p:nvSpPr>
        <p:spPr>
          <a:xfrm>
            <a:off x="1474596" y="3104649"/>
            <a:ext cx="8837804" cy="3046988"/>
          </a:xfrm>
          <a:prstGeom prst="rect">
            <a:avLst/>
          </a:prstGeom>
          <a:noFill/>
        </p:spPr>
        <p:txBody>
          <a:bodyPr wrap="square" rtlCol="0">
            <a:spAutoFit/>
          </a:bodyPr>
          <a:lstStyle/>
          <a:p>
            <a:pPr marL="720090" indent="-720090"/>
            <a:r>
              <a:rPr lang="zh-CN" altLang="en-US" sz="2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思考题</a:t>
            </a:r>
            <a:endParaRPr lang="en-US" altLang="zh-CN" sz="24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467995"/>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磁性综合实验思考题：</a:t>
            </a:r>
            <a:endPar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buFont typeface="+mj-ea"/>
              <a:buAutoNum type="circleNumDbPlain"/>
            </a:pP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从定义和量纲两个方面，简述磁场强度</a:t>
            </a:r>
            <a:r>
              <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H</a:t>
            </a: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和磁感应强度</a:t>
            </a:r>
            <a:r>
              <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B</a:t>
            </a: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的区别与联系。</a:t>
            </a:r>
            <a:endPar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buFont typeface="+mj-ea"/>
              <a:buAutoNum type="circleNumDbPlain"/>
            </a:pP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本实验使用的交变电流在磁滞回线中体现在哪里？如果频率无限小结果会怎样？</a:t>
            </a:r>
            <a:endParaRPr lang="en-US" altLang="zh-CN"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a:p>
            <a:pPr marL="791845" indent="-323850">
              <a:buFont typeface="+mj-ea"/>
              <a:buAutoNum type="circleNumDbPlain"/>
            </a:pPr>
            <a:r>
              <a:rPr lang="zh-CN" altLang="en-US" sz="2400" kern="1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从测得的磁滞回线阐述磁导率随磁场的变化规律，并说明不同的电阻、电容值对磁导率的影响。</a:t>
            </a:r>
            <a:endParaRPr lang="zh-CN" altLang="en-US" sz="2400"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5" name="Rectangle 5"/>
          <p:cNvSpPr>
            <a:spLocks noChangeArrowheads="1"/>
          </p:cNvSpPr>
          <p:nvPr/>
        </p:nvSpPr>
        <p:spPr bwMode="auto">
          <a:xfrm>
            <a:off x="295428" y="58267"/>
            <a:ext cx="2358338"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五 报告要求</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31504" y="1988840"/>
            <a:ext cx="4572000" cy="2752725"/>
          </a:xfrm>
          <a:prstGeom prst="rect">
            <a:avLst/>
          </a:prstGeom>
        </p:spPr>
      </p:pic>
      <p:pic>
        <p:nvPicPr>
          <p:cNvPr id="3" name="图片 2"/>
          <p:cNvPicPr>
            <a:picLocks noChangeAspect="1"/>
          </p:cNvPicPr>
          <p:nvPr/>
        </p:nvPicPr>
        <p:blipFill>
          <a:blip r:embed="rId2"/>
          <a:stretch>
            <a:fillRect/>
          </a:stretch>
        </p:blipFill>
        <p:spPr>
          <a:xfrm>
            <a:off x="6096000" y="1988840"/>
            <a:ext cx="4572000" cy="2752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17164" y="1312181"/>
            <a:ext cx="9814335" cy="2768065"/>
          </a:xfrm>
          <a:prstGeom prst="rect">
            <a:avLst/>
          </a:prstGeom>
          <a:noFill/>
        </p:spPr>
        <p:txBody>
          <a:bodyPr wrap="square" rtlCol="0">
            <a:spAutoFit/>
          </a:bodyPr>
          <a:lstStyle/>
          <a:p>
            <a:pPr marL="504190" indent="-514350" fontAlgn="base">
              <a:lnSpc>
                <a:spcPts val="4000"/>
              </a:lnSpc>
              <a:spcAft>
                <a:spcPts val="600"/>
              </a:spcAft>
              <a:buFont typeface="+mj-lt"/>
              <a:buAutoNum type="arabicPeriod"/>
            </a:pP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掌握</a:t>
            </a:r>
            <a:r>
              <a:rPr lang="zh-CN" altLang="en-US"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磁滞、磁滞回线和磁化曲线</a:t>
            </a: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的概念，加深对磁性材料的主要物理量的理解，如</a:t>
            </a:r>
            <a:r>
              <a:rPr lang="zh-CN" altLang="en-US"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矫顽力、剩磁和磁导率</a:t>
            </a: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a:t>
            </a:r>
            <a:endParaRPr lang="en-US" altLang="zh-CN"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endParaRPr>
          </a:p>
          <a:p>
            <a:pPr marL="504190" indent="-514350" fontAlgn="base">
              <a:lnSpc>
                <a:spcPts val="4000"/>
              </a:lnSpc>
              <a:spcAft>
                <a:spcPts val="600"/>
              </a:spcAft>
              <a:buFont typeface="+mj-lt"/>
              <a:buAutoNum type="arabicPeriod"/>
            </a:pP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学会用示波法测绘基本磁化曲线和磁滞回线。</a:t>
            </a:r>
            <a:endParaRPr lang="en-US" altLang="zh-CN"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endParaRPr>
          </a:p>
          <a:p>
            <a:pPr marL="504190" indent="-514350" fontAlgn="base">
              <a:lnSpc>
                <a:spcPts val="4000"/>
              </a:lnSpc>
              <a:spcAft>
                <a:spcPts val="600"/>
              </a:spcAft>
              <a:buFont typeface="+mj-lt"/>
              <a:buAutoNum type="arabicPeriod"/>
            </a:pP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比较不同</a:t>
            </a:r>
            <a:r>
              <a:rPr lang="zh-CN" altLang="en-US"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频率</a:t>
            </a: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下磁滞回线的区别，并确定在某一频率下的饱和磁感应强度</a:t>
            </a:r>
            <a:r>
              <a:rPr lang="en-US" altLang="zh-CN"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B</a:t>
            </a:r>
            <a:r>
              <a:rPr lang="en-US" altLang="zh-CN" sz="2800" b="1" baseline="-25000"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s</a:t>
            </a: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、剩磁</a:t>
            </a:r>
            <a:r>
              <a:rPr lang="en-US" altLang="zh-CN"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B</a:t>
            </a:r>
            <a:r>
              <a:rPr lang="en-US" altLang="zh-CN" sz="2800" b="1" baseline="-25000"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r</a:t>
            </a: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和矫顽力</a:t>
            </a:r>
            <a:r>
              <a:rPr lang="en-US" altLang="zh-CN" sz="2800" b="1" dirty="0" err="1">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H</a:t>
            </a:r>
            <a:r>
              <a:rPr lang="en-US" altLang="zh-CN" sz="2800" b="1" baseline="-25000" dirty="0" err="1">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c</a:t>
            </a:r>
            <a:r>
              <a:rPr lang="zh-CN" altLang="en-US"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rPr>
              <a:t>的数值。</a:t>
            </a:r>
            <a:endParaRPr lang="en-US" altLang="zh-CN" sz="2800" b="1" dirty="0">
              <a:solidFill>
                <a:srgbClr val="000066"/>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295428" y="58267"/>
            <a:ext cx="2480166"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一  实验目的</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43124" y="776241"/>
            <a:ext cx="9814335" cy="603885"/>
          </a:xfrm>
          <a:prstGeom prst="rect">
            <a:avLst/>
          </a:prstGeom>
          <a:noFill/>
        </p:spPr>
        <p:txBody>
          <a:bodyPr wrap="square" rtlCol="0">
            <a:spAutoFit/>
          </a:bodyPr>
          <a:lstStyle/>
          <a:p>
            <a:pPr fontAlgn="base">
              <a:lnSpc>
                <a:spcPts val="4000"/>
              </a:lnSpc>
              <a:spcAft>
                <a:spcPts val="600"/>
              </a:spcAft>
            </a:pPr>
            <a:r>
              <a:rPr lang="en-US" altLang="zh-CN" sz="28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DH4516N</a:t>
            </a:r>
            <a:r>
              <a:rPr lang="zh-CN" altLang="en-US" sz="28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磁特性综合实验测试仪、示波器</a:t>
            </a:r>
            <a:r>
              <a:rPr lang="en-US" altLang="zh-CN" sz="2800" b="1" dirty="0">
                <a:solidFill>
                  <a:srgbClr val="002060"/>
                </a:solidFill>
                <a:latin typeface="华文中宋" panose="02010600040101010101" pitchFamily="2" charset="-122"/>
                <a:ea typeface="华文中宋" panose="02010600040101010101" pitchFamily="2" charset="-122"/>
                <a:cs typeface="Times New Roman" panose="02020603050405020304" pitchFamily="18" charset="0"/>
              </a:rPr>
              <a:t>——</a:t>
            </a:r>
            <a:r>
              <a:rPr lang="zh-CN" altLang="en-US" sz="28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本质是变压器</a:t>
            </a:r>
            <a:endParaRPr lang="zh-CN" altLang="en-US" sz="28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6" name="Rectangle 5"/>
          <p:cNvSpPr>
            <a:spLocks noChangeArrowheads="1"/>
          </p:cNvSpPr>
          <p:nvPr/>
        </p:nvSpPr>
        <p:spPr bwMode="auto">
          <a:xfrm>
            <a:off x="295428" y="58267"/>
            <a:ext cx="2480166"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二  实验仪器</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16812" y="2458299"/>
            <a:ext cx="5045796" cy="3661073"/>
          </a:xfrm>
          <a:prstGeom prst="rect">
            <a:avLst/>
          </a:prstGeom>
        </p:spPr>
      </p:pic>
      <p:sp>
        <p:nvSpPr>
          <p:cNvPr id="7" name="Rectangle 4"/>
          <p:cNvSpPr>
            <a:spLocks noChangeArrowheads="1"/>
          </p:cNvSpPr>
          <p:nvPr/>
        </p:nvSpPr>
        <p:spPr bwMode="auto">
          <a:xfrm>
            <a:off x="6987347" y="1390561"/>
            <a:ext cx="4608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800" b="1" dirty="0" smtClean="0">
                <a:solidFill>
                  <a:srgbClr val="000066"/>
                </a:solidFill>
                <a:latin typeface="华文中宋" panose="02010600040101010101" pitchFamily="2" charset="-122"/>
                <a:ea typeface="华文中宋" panose="02010600040101010101" pitchFamily="2" charset="-122"/>
              </a:rPr>
              <a:t>GDS1104R</a:t>
            </a:r>
            <a:r>
              <a:rPr lang="zh-CN" altLang="en-US" sz="2800" b="1" dirty="0" smtClean="0">
                <a:solidFill>
                  <a:srgbClr val="000066"/>
                </a:solidFill>
                <a:latin typeface="华文中宋" panose="02010600040101010101" pitchFamily="2" charset="-122"/>
                <a:ea typeface="华文中宋" panose="02010600040101010101" pitchFamily="2" charset="-122"/>
              </a:rPr>
              <a:t>数字示波器</a:t>
            </a:r>
            <a:endParaRPr lang="zh-CN" altLang="en-US" sz="2800" b="1" dirty="0">
              <a:solidFill>
                <a:srgbClr val="000066"/>
              </a:solidFill>
              <a:latin typeface="华文中宋" panose="02010600040101010101" pitchFamily="2" charset="-122"/>
              <a:ea typeface="华文中宋" panose="02010600040101010101" pitchFamily="2" charset="-122"/>
            </a:endParaRPr>
          </a:p>
        </p:txBody>
      </p:sp>
      <p:pic>
        <p:nvPicPr>
          <p:cNvPr id="8" name="图片 7"/>
          <p:cNvPicPr>
            <a:picLocks noChangeAspect="1"/>
          </p:cNvPicPr>
          <p:nvPr/>
        </p:nvPicPr>
        <p:blipFill>
          <a:blip r:embed="rId2"/>
          <a:stretch>
            <a:fillRect/>
          </a:stretch>
        </p:blipFill>
        <p:spPr>
          <a:xfrm>
            <a:off x="6162747" y="2812815"/>
            <a:ext cx="5039698" cy="2951174"/>
          </a:xfrm>
          <a:prstGeom prst="rect">
            <a:avLst/>
          </a:prstGeom>
        </p:spPr>
      </p:pic>
      <p:sp>
        <p:nvSpPr>
          <p:cNvPr id="9" name="矩形 11"/>
          <p:cNvSpPr>
            <a:spLocks noChangeArrowheads="1"/>
          </p:cNvSpPr>
          <p:nvPr/>
        </p:nvSpPr>
        <p:spPr bwMode="auto">
          <a:xfrm>
            <a:off x="8188469" y="2163589"/>
            <a:ext cx="1656184" cy="400110"/>
          </a:xfrm>
          <a:prstGeom prst="rect">
            <a:avLst/>
          </a:prstGeom>
          <a:noFill/>
          <a:ln w="9525">
            <a:solidFill>
              <a:srgbClr val="FFCC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华文中宋" panose="02010600040101010101" pitchFamily="2" charset="-122"/>
              </a:defRPr>
            </a:lvl1pPr>
            <a:lvl2pPr marL="742950" indent="-285750">
              <a:defRPr sz="2000">
                <a:solidFill>
                  <a:schemeClr val="tx1"/>
                </a:solidFill>
                <a:latin typeface="Arial" panose="020B0604020202020204" pitchFamily="34" charset="0"/>
                <a:ea typeface="华文中宋" panose="02010600040101010101" pitchFamily="2" charset="-122"/>
              </a:defRPr>
            </a:lvl2pPr>
            <a:lvl3pPr marL="1143000" indent="-228600">
              <a:defRPr sz="2000">
                <a:solidFill>
                  <a:schemeClr val="tx1"/>
                </a:solidFill>
                <a:latin typeface="Arial" panose="020B0604020202020204" pitchFamily="34" charset="0"/>
                <a:ea typeface="华文中宋" panose="02010600040101010101" pitchFamily="2" charset="-122"/>
              </a:defRPr>
            </a:lvl3pPr>
            <a:lvl4pPr marL="1600200" indent="-228600">
              <a:defRPr sz="2000">
                <a:solidFill>
                  <a:schemeClr val="tx1"/>
                </a:solidFill>
                <a:latin typeface="Arial" panose="020B0604020202020204" pitchFamily="34" charset="0"/>
                <a:ea typeface="华文中宋" panose="02010600040101010101" pitchFamily="2" charset="-122"/>
              </a:defRPr>
            </a:lvl4pPr>
            <a:lvl5pPr marL="2057400" indent="-228600">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9pPr>
          </a:lstStyle>
          <a:p>
            <a:pPr eaLnBrk="1" hangingPunct="1">
              <a:buFont typeface="Arial" panose="020B0604020202020204" pitchFamily="34" charset="0"/>
              <a:buNone/>
            </a:pPr>
            <a:r>
              <a:rPr lang="en-US" altLang="zh-CN" b="1" dirty="0" smtClean="0"/>
              <a:t>Cursor(</a:t>
            </a:r>
            <a:r>
              <a:rPr lang="zh-CN" altLang="en-US" b="1" dirty="0" smtClean="0"/>
              <a:t>读数</a:t>
            </a:r>
            <a:r>
              <a:rPr lang="en-US" altLang="zh-CN" b="1" dirty="0" smtClean="0"/>
              <a:t>)</a:t>
            </a:r>
            <a:endParaRPr lang="zh-CN" altLang="zh-CN" b="1" dirty="0"/>
          </a:p>
        </p:txBody>
      </p:sp>
      <p:cxnSp>
        <p:nvCxnSpPr>
          <p:cNvPr id="10" name="直接箭头连接符 9"/>
          <p:cNvCxnSpPr/>
          <p:nvPr/>
        </p:nvCxnSpPr>
        <p:spPr>
          <a:xfrm>
            <a:off x="9763889" y="2562052"/>
            <a:ext cx="216024" cy="39419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矩形 14"/>
          <p:cNvSpPr>
            <a:spLocks noChangeArrowheads="1"/>
          </p:cNvSpPr>
          <p:nvPr/>
        </p:nvSpPr>
        <p:spPr bwMode="auto">
          <a:xfrm>
            <a:off x="10107335" y="2160910"/>
            <a:ext cx="2165978" cy="400110"/>
          </a:xfrm>
          <a:prstGeom prst="rect">
            <a:avLst/>
          </a:prstGeom>
          <a:noFill/>
          <a:ln w="9525">
            <a:solidFill>
              <a:srgbClr val="FFCC00"/>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华文中宋" panose="02010600040101010101" pitchFamily="2" charset="-122"/>
              </a:defRPr>
            </a:lvl1pPr>
            <a:lvl2pPr marL="742950" indent="-285750">
              <a:defRPr sz="2000">
                <a:solidFill>
                  <a:schemeClr val="tx1"/>
                </a:solidFill>
                <a:latin typeface="Arial" panose="020B0604020202020204" pitchFamily="34" charset="0"/>
                <a:ea typeface="华文中宋" panose="02010600040101010101" pitchFamily="2" charset="-122"/>
              </a:defRPr>
            </a:lvl2pPr>
            <a:lvl3pPr marL="1143000" indent="-228600">
              <a:defRPr sz="2000">
                <a:solidFill>
                  <a:schemeClr val="tx1"/>
                </a:solidFill>
                <a:latin typeface="Arial" panose="020B0604020202020204" pitchFamily="34" charset="0"/>
                <a:ea typeface="华文中宋" panose="02010600040101010101" pitchFamily="2" charset="-122"/>
              </a:defRPr>
            </a:lvl3pPr>
            <a:lvl4pPr marL="1600200" indent="-228600">
              <a:defRPr sz="2000">
                <a:solidFill>
                  <a:schemeClr val="tx1"/>
                </a:solidFill>
                <a:latin typeface="Arial" panose="020B0604020202020204" pitchFamily="34" charset="0"/>
                <a:ea typeface="华文中宋" panose="02010600040101010101" pitchFamily="2" charset="-122"/>
              </a:defRPr>
            </a:lvl4pPr>
            <a:lvl5pPr marL="2057400" indent="-228600">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9pPr>
          </a:lstStyle>
          <a:p>
            <a:pPr eaLnBrk="1" hangingPunct="1">
              <a:buFont typeface="Arial" panose="020B0604020202020204" pitchFamily="34" charset="0"/>
              <a:buNone/>
            </a:pPr>
            <a:r>
              <a:rPr lang="en-US" altLang="zh-CN" b="1" dirty="0" smtClean="0"/>
              <a:t>Acquire(XY</a:t>
            </a:r>
            <a:r>
              <a:rPr lang="zh-CN" altLang="en-US" b="1" dirty="0" smtClean="0"/>
              <a:t>合成</a:t>
            </a:r>
            <a:r>
              <a:rPr lang="en-US" altLang="zh-CN" b="1" dirty="0" smtClean="0"/>
              <a:t>)</a:t>
            </a:r>
            <a:endParaRPr lang="zh-CN" altLang="en-US" b="1" dirty="0"/>
          </a:p>
        </p:txBody>
      </p:sp>
      <p:cxnSp>
        <p:nvCxnSpPr>
          <p:cNvPr id="12" name="直接箭头连接符 11"/>
          <p:cNvCxnSpPr/>
          <p:nvPr/>
        </p:nvCxnSpPr>
        <p:spPr>
          <a:xfrm flipH="1">
            <a:off x="10662339" y="2561020"/>
            <a:ext cx="181670" cy="35732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1"/>
          <p:cNvSpPr>
            <a:spLocks noChangeArrowheads="1"/>
          </p:cNvSpPr>
          <p:nvPr/>
        </p:nvSpPr>
        <p:spPr bwMode="auto">
          <a:xfrm>
            <a:off x="6917675" y="2163019"/>
            <a:ext cx="1198786" cy="400110"/>
          </a:xfrm>
          <a:prstGeom prst="rect">
            <a:avLst/>
          </a:prstGeom>
          <a:noFill/>
          <a:ln w="9525">
            <a:solidFill>
              <a:srgbClr val="FFCC00"/>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华文中宋" panose="02010600040101010101" pitchFamily="2" charset="-122"/>
              </a:defRPr>
            </a:lvl1pPr>
            <a:lvl2pPr marL="742950" indent="-285750">
              <a:defRPr sz="2000">
                <a:solidFill>
                  <a:schemeClr val="tx1"/>
                </a:solidFill>
                <a:latin typeface="Arial" panose="020B0604020202020204" pitchFamily="34" charset="0"/>
                <a:ea typeface="华文中宋" panose="02010600040101010101" pitchFamily="2" charset="-122"/>
              </a:defRPr>
            </a:lvl2pPr>
            <a:lvl3pPr marL="1143000" indent="-228600">
              <a:defRPr sz="2000">
                <a:solidFill>
                  <a:schemeClr val="tx1"/>
                </a:solidFill>
                <a:latin typeface="Arial" panose="020B0604020202020204" pitchFamily="34" charset="0"/>
                <a:ea typeface="华文中宋" panose="02010600040101010101" pitchFamily="2" charset="-122"/>
              </a:defRPr>
            </a:lvl3pPr>
            <a:lvl4pPr marL="1600200" indent="-228600">
              <a:defRPr sz="2000">
                <a:solidFill>
                  <a:schemeClr val="tx1"/>
                </a:solidFill>
                <a:latin typeface="Arial" panose="020B0604020202020204" pitchFamily="34" charset="0"/>
                <a:ea typeface="华文中宋" panose="02010600040101010101" pitchFamily="2" charset="-122"/>
              </a:defRPr>
            </a:lvl4pPr>
            <a:lvl5pPr marL="2057400" indent="-228600">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华文中宋" panose="02010600040101010101" pitchFamily="2" charset="-122"/>
              </a:defRPr>
            </a:lvl9pPr>
          </a:lstStyle>
          <a:p>
            <a:pPr eaLnBrk="1" hangingPunct="1">
              <a:buFont typeface="Arial" panose="020B0604020202020204" pitchFamily="34" charset="0"/>
              <a:buNone/>
            </a:pPr>
            <a:r>
              <a:rPr lang="en-US" altLang="zh-CN" b="1" dirty="0" smtClean="0"/>
              <a:t>Variable</a:t>
            </a:r>
            <a:endParaRPr lang="zh-CN" altLang="zh-CN" b="1" dirty="0"/>
          </a:p>
        </p:txBody>
      </p:sp>
      <p:cxnSp>
        <p:nvCxnSpPr>
          <p:cNvPr id="14" name="直接箭头连接符 13"/>
          <p:cNvCxnSpPr/>
          <p:nvPr/>
        </p:nvCxnSpPr>
        <p:spPr>
          <a:xfrm>
            <a:off x="8035697" y="2561482"/>
            <a:ext cx="1224136" cy="394195"/>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419100" y="1135830"/>
                <a:ext cx="8686799" cy="5631180"/>
              </a:xfrm>
              <a:prstGeom prst="rect">
                <a:avLst/>
              </a:prstGeom>
              <a:noFill/>
            </p:spPr>
            <p:txBody>
              <a:bodyPr wrap="square" rtlCol="0">
                <a:spAutoFit/>
              </a:bodyPr>
              <a:lstStyle/>
              <a:p>
                <a:pPr indent="431800" algn="just">
                  <a:lnSpc>
                    <a:spcPts val="3600"/>
                  </a:lnSpc>
                </a:pPr>
                <a:r>
                  <a:rPr lang="zh-CN" altLang="en-US" sz="2800" b="1" kern="100" dirty="0">
                    <a:solidFill>
                      <a:srgbClr val="002060"/>
                    </a:solidFill>
                    <a:effectLst/>
                    <a:latin typeface="华文中宋" panose="02010600040101010101" pitchFamily="2" charset="-122"/>
                    <a:ea typeface="华文中宋" panose="02010600040101010101" pitchFamily="2" charset="-122"/>
                  </a:rPr>
                  <a:t>磁化曲线是物质中的磁感应强度</a:t>
                </a:r>
                <a:r>
                  <a:rPr lang="en-US" altLang="zh-CN" sz="2800" b="1" kern="100" dirty="0">
                    <a:solidFill>
                      <a:srgbClr val="002060"/>
                    </a:solidFill>
                    <a:effectLst/>
                    <a:latin typeface="华文中宋" panose="02010600040101010101" pitchFamily="2" charset="-122"/>
                    <a:ea typeface="华文中宋" panose="02010600040101010101" pitchFamily="2" charset="-122"/>
                  </a:rPr>
                  <a:t>B</a:t>
                </a:r>
                <a:r>
                  <a:rPr lang="zh-CN" altLang="en-US" sz="2800" b="1" kern="100" dirty="0">
                    <a:solidFill>
                      <a:srgbClr val="002060"/>
                    </a:solidFill>
                    <a:effectLst/>
                    <a:latin typeface="华文中宋" panose="02010600040101010101" pitchFamily="2" charset="-122"/>
                    <a:ea typeface="华文中宋" panose="02010600040101010101" pitchFamily="2" charset="-122"/>
                  </a:rPr>
                  <a:t>与所施加的磁场强度</a:t>
                </a:r>
                <a:r>
                  <a:rPr lang="en-US" altLang="zh-CN" sz="2800" b="1" kern="100" dirty="0">
                    <a:solidFill>
                      <a:srgbClr val="002060"/>
                    </a:solidFill>
                    <a:effectLst/>
                    <a:latin typeface="华文中宋" panose="02010600040101010101" pitchFamily="2" charset="-122"/>
                    <a:ea typeface="华文中宋" panose="02010600040101010101" pitchFamily="2" charset="-122"/>
                  </a:rPr>
                  <a:t>H</a:t>
                </a:r>
                <a:r>
                  <a:rPr lang="zh-CN" altLang="en-US" sz="2800" b="1" kern="100" dirty="0">
                    <a:solidFill>
                      <a:srgbClr val="002060"/>
                    </a:solidFill>
                    <a:effectLst/>
                    <a:latin typeface="华文中宋" panose="02010600040101010101" pitchFamily="2" charset="-122"/>
                    <a:ea typeface="华文中宋" panose="02010600040101010101" pitchFamily="2" charset="-122"/>
                  </a:rPr>
                  <a:t>的关系，</a:t>
                </a:r>
                <a:endParaRPr lang="en-US" altLang="zh-CN" sz="2800" b="1" kern="100" dirty="0">
                  <a:solidFill>
                    <a:srgbClr val="002060"/>
                  </a:solidFill>
                  <a:effectLst/>
                  <a:latin typeface="华文中宋" panose="02010600040101010101" pitchFamily="2" charset="-122"/>
                  <a:ea typeface="华文中宋" panose="02010600040101010101" pitchFamily="2" charset="-122"/>
                </a:endParaRPr>
              </a:p>
              <a:p>
                <a:pPr indent="431800" algn="just">
                  <a:lnSpc>
                    <a:spcPts val="3600"/>
                  </a:lnSpc>
                </a:pPr>
                <a:r>
                  <a:rPr lang="en-US" altLang="zh-CN" sz="2800" b="1" kern="100" dirty="0">
                    <a:solidFill>
                      <a:srgbClr val="002060"/>
                    </a:solidFill>
                    <a:latin typeface="华文中宋" panose="02010600040101010101" pitchFamily="2" charset="-122"/>
                    <a:ea typeface="华文中宋" panose="02010600040101010101" pitchFamily="2" charset="-122"/>
                  </a:rPr>
                  <a:t>             B=</a:t>
                </a:r>
                <a:r>
                  <a:rPr lang="zh-CN" altLang="zh-CN" sz="2800" b="1" i="1" kern="100" dirty="0">
                    <a:solidFill>
                      <a:srgbClr val="002060"/>
                    </a:solidFill>
                    <a:latin typeface="华文中宋" panose="02010600040101010101" pitchFamily="2" charset="-122"/>
                    <a:ea typeface="华文中宋" panose="02010600040101010101" pitchFamily="2" charset="-122"/>
                  </a:rPr>
                  <a:t>μ</a:t>
                </a:r>
                <a:r>
                  <a:rPr lang="en-US" altLang="zh-CN" sz="2800" b="1" kern="100" dirty="0">
                    <a:solidFill>
                      <a:srgbClr val="002060"/>
                    </a:solidFill>
                    <a:latin typeface="华文中宋" panose="02010600040101010101" pitchFamily="2" charset="-122"/>
                    <a:ea typeface="华文中宋" panose="02010600040101010101" pitchFamily="2" charset="-122"/>
                  </a:rPr>
                  <a:t>H</a:t>
                </a:r>
                <a:endParaRPr lang="en-US" altLang="zh-CN" sz="2800" b="1" kern="100" dirty="0">
                  <a:solidFill>
                    <a:srgbClr val="002060"/>
                  </a:solidFill>
                  <a:effectLst/>
                  <a:latin typeface="华文中宋" panose="02010600040101010101" pitchFamily="2" charset="-122"/>
                  <a:ea typeface="华文中宋" panose="02010600040101010101" pitchFamily="2" charset="-122"/>
                </a:endParaRPr>
              </a:p>
              <a:p>
                <a:pPr indent="431800" algn="just">
                  <a:lnSpc>
                    <a:spcPts val="3600"/>
                  </a:lnSpc>
                </a:pPr>
                <a:r>
                  <a:rPr lang="zh-CN" altLang="en-US" sz="2800" b="1" kern="100" dirty="0">
                    <a:solidFill>
                      <a:srgbClr val="002060"/>
                    </a:solidFill>
                    <a:latin typeface="华文中宋" panose="02010600040101010101" pitchFamily="2" charset="-122"/>
                    <a:ea typeface="华文中宋" panose="02010600040101010101" pitchFamily="2" charset="-122"/>
                  </a:rPr>
                  <a:t>其中</a:t>
                </a:r>
                <a14:m>
                  <m:oMath xmlns:m="http://schemas.openxmlformats.org/officeDocument/2006/math">
                    <m:r>
                      <a:rPr lang="zh-CN" altLang="en-US" sz="2800" b="1" i="1" kern="100" smtClean="0">
                        <a:solidFill>
                          <a:srgbClr val="002060"/>
                        </a:solidFill>
                        <a:latin typeface="Cambria Math" panose="02040503050406030204" pitchFamily="18" charset="0"/>
                        <a:ea typeface="华文中宋" panose="02010600040101010101" pitchFamily="2" charset="-122"/>
                      </a:rPr>
                      <m:t>𝝁</m:t>
                    </m:r>
                  </m:oMath>
                </a14:m>
                <a:r>
                  <a:rPr lang="zh-CN" altLang="en-US" sz="2800" b="1" kern="100" dirty="0">
                    <a:solidFill>
                      <a:srgbClr val="002060"/>
                    </a:solidFill>
                    <a:effectLst/>
                    <a:latin typeface="华文中宋" panose="02010600040101010101" pitchFamily="2" charset="-122"/>
                    <a:ea typeface="华文中宋" panose="02010600040101010101" pitchFamily="2" charset="-122"/>
                  </a:rPr>
                  <a:t>是磁导率，对铁磁物质而言</a:t>
                </a:r>
                <a14:m>
                  <m:oMath xmlns:m="http://schemas.openxmlformats.org/officeDocument/2006/math">
                    <m:r>
                      <a:rPr lang="zh-CN" altLang="en-US" sz="2800" b="1" i="1" kern="100" smtClean="0">
                        <a:solidFill>
                          <a:srgbClr val="002060"/>
                        </a:solidFill>
                        <a:effectLst/>
                        <a:latin typeface="Cambria Math" panose="02040503050406030204" pitchFamily="18" charset="0"/>
                        <a:ea typeface="华文中宋" panose="02010600040101010101" pitchFamily="2" charset="-122"/>
                      </a:rPr>
                      <m:t>𝝁</m:t>
                    </m:r>
                    <m:r>
                      <a:rPr lang="zh-CN" altLang="en-US" sz="2800" b="1" i="1" kern="100" smtClean="0">
                        <a:solidFill>
                          <a:srgbClr val="002060"/>
                        </a:solidFill>
                        <a:effectLst/>
                        <a:latin typeface="Cambria Math" panose="02040503050406030204" pitchFamily="18" charset="0"/>
                        <a:ea typeface="华文中宋" panose="02010600040101010101" pitchFamily="2" charset="-122"/>
                      </a:rPr>
                      <m:t>≫</m:t>
                    </m:r>
                    <m:r>
                      <a:rPr lang="en-US" altLang="zh-CN" sz="2800" b="1" i="1" kern="100" smtClean="0">
                        <a:solidFill>
                          <a:srgbClr val="002060"/>
                        </a:solidFill>
                        <a:effectLst/>
                        <a:latin typeface="Cambria Math" panose="02040503050406030204" pitchFamily="18" charset="0"/>
                        <a:ea typeface="华文中宋" panose="02010600040101010101" pitchFamily="2" charset="-122"/>
                      </a:rPr>
                      <m:t>𝟏</m:t>
                    </m:r>
                  </m:oMath>
                </a14:m>
                <a:r>
                  <a:rPr lang="zh-CN" altLang="en-US" sz="2800" b="1" kern="100" dirty="0">
                    <a:solidFill>
                      <a:srgbClr val="002060"/>
                    </a:solidFill>
                    <a:effectLst/>
                    <a:latin typeface="华文中宋" panose="02010600040101010101" pitchFamily="2" charset="-122"/>
                    <a:ea typeface="华文中宋" panose="02010600040101010101" pitchFamily="2" charset="-122"/>
                  </a:rPr>
                  <a:t>。</a:t>
                </a:r>
                <a:endParaRPr lang="zh-CN" altLang="zh-CN" sz="2800" b="1" kern="100" dirty="0">
                  <a:solidFill>
                    <a:srgbClr val="002060"/>
                  </a:solidFill>
                  <a:effectLst/>
                  <a:latin typeface="华文中宋" panose="02010600040101010101" pitchFamily="2" charset="-122"/>
                  <a:ea typeface="华文中宋" panose="02010600040101010101" pitchFamily="2" charset="-122"/>
                </a:endParaRPr>
              </a:p>
              <a:p>
                <a:pPr indent="431800" algn="just">
                  <a:lnSpc>
                    <a:spcPts val="3600"/>
                  </a:lnSpc>
                </a:pPr>
                <a:endParaRPr lang="zh-CN" altLang="zh-CN" sz="2800" b="1" kern="100" dirty="0">
                  <a:solidFill>
                    <a:srgbClr val="002060"/>
                  </a:solidFill>
                  <a:effectLst/>
                  <a:latin typeface="华文中宋" panose="02010600040101010101" pitchFamily="2" charset="-122"/>
                  <a:ea typeface="华文中宋" panose="02010600040101010101" pitchFamily="2" charset="-122"/>
                </a:endParaRPr>
              </a:p>
              <a:p>
                <a:pPr indent="431800" algn="just">
                  <a:lnSpc>
                    <a:spcPts val="3600"/>
                  </a:lnSpc>
                </a:pPr>
                <a:r>
                  <a:rPr lang="zh-CN" altLang="zh-CN" sz="2800" b="1" kern="100" dirty="0">
                    <a:solidFill>
                      <a:srgbClr val="FF0000"/>
                    </a:solidFill>
                    <a:effectLst/>
                    <a:latin typeface="华文中宋" panose="02010600040101010101" pitchFamily="2" charset="-122"/>
                    <a:ea typeface="华文中宋" panose="02010600040101010101" pitchFamily="2" charset="-122"/>
                  </a:rPr>
                  <a:t>为什么要在电磁铁中加入铁芯？</a:t>
                </a:r>
                <a:endParaRPr lang="zh-CN" altLang="zh-CN" sz="2800" b="1" kern="100" dirty="0">
                  <a:solidFill>
                    <a:srgbClr val="FF0000"/>
                  </a:solidFill>
                  <a:effectLst/>
                  <a:latin typeface="华文中宋" panose="02010600040101010101" pitchFamily="2" charset="-122"/>
                  <a:ea typeface="华文中宋" panose="02010600040101010101" pitchFamily="2" charset="-122"/>
                </a:endParaRPr>
              </a:p>
              <a:p>
                <a:pPr indent="431800" algn="just">
                  <a:lnSpc>
                    <a:spcPts val="3600"/>
                  </a:lnSpc>
                </a:pPr>
                <a:endParaRPr lang="zh-CN" altLang="zh-CN" sz="2800" b="1" kern="100" dirty="0">
                  <a:solidFill>
                    <a:srgbClr val="002060"/>
                  </a:solidFill>
                  <a:effectLst/>
                  <a:latin typeface="华文中宋" panose="02010600040101010101" pitchFamily="2" charset="-122"/>
                  <a:ea typeface="华文中宋" panose="02010600040101010101" pitchFamily="2" charset="-122"/>
                </a:endParaRPr>
              </a:p>
              <a:p>
                <a:pPr indent="431800" algn="just">
                  <a:lnSpc>
                    <a:spcPts val="3600"/>
                  </a:lnSpc>
                </a:pPr>
                <a:r>
                  <a:rPr lang="zh-CN" altLang="en-US" sz="2800" b="1" kern="100" dirty="0">
                    <a:solidFill>
                      <a:srgbClr val="002060"/>
                    </a:solidFill>
                    <a:latin typeface="华文中宋" panose="02010600040101010101" pitchFamily="2" charset="-122"/>
                    <a:ea typeface="华文中宋" panose="02010600040101010101" pitchFamily="2" charset="-122"/>
                  </a:rPr>
                  <a:t>铁磁物质的</a:t>
                </a:r>
                <a:r>
                  <a:rPr lang="zh-CN" altLang="zh-CN" sz="2800" b="1" kern="100" dirty="0">
                    <a:solidFill>
                      <a:srgbClr val="002060"/>
                    </a:solidFill>
                    <a:effectLst/>
                    <a:latin typeface="华文中宋" panose="02010600040101010101" pitchFamily="2" charset="-122"/>
                    <a:ea typeface="华文中宋" panose="02010600040101010101" pitchFamily="2" charset="-122"/>
                  </a:rPr>
                  <a:t>磁导率</a:t>
                </a:r>
                <a:r>
                  <a:rPr lang="zh-CN" altLang="zh-CN" sz="2800" b="1" i="1" kern="100" dirty="0">
                    <a:solidFill>
                      <a:srgbClr val="002060"/>
                    </a:solidFill>
                    <a:effectLst/>
                    <a:latin typeface="华文中宋" panose="02010600040101010101" pitchFamily="2" charset="-122"/>
                    <a:ea typeface="华文中宋" panose="02010600040101010101" pitchFamily="2" charset="-122"/>
                  </a:rPr>
                  <a:t>μ</a:t>
                </a:r>
                <a:r>
                  <a:rPr lang="zh-CN" altLang="zh-CN" sz="2800" b="1" kern="100" dirty="0">
                    <a:solidFill>
                      <a:srgbClr val="002060"/>
                    </a:solidFill>
                    <a:effectLst/>
                    <a:latin typeface="华文中宋" panose="02010600040101010101" pitchFamily="2" charset="-122"/>
                    <a:ea typeface="华文中宋" panose="02010600040101010101" pitchFamily="2" charset="-122"/>
                  </a:rPr>
                  <a:t>并非常数，而是随</a:t>
                </a:r>
                <a:r>
                  <a:rPr lang="en-US" altLang="zh-CN" sz="2800" b="1" kern="100" dirty="0">
                    <a:solidFill>
                      <a:srgbClr val="002060"/>
                    </a:solidFill>
                    <a:effectLst/>
                    <a:latin typeface="华文中宋" panose="02010600040101010101" pitchFamily="2" charset="-122"/>
                    <a:ea typeface="华文中宋" panose="02010600040101010101" pitchFamily="2" charset="-122"/>
                  </a:rPr>
                  <a:t>H</a:t>
                </a:r>
                <a:r>
                  <a:rPr lang="zh-CN" altLang="zh-CN" sz="2800" b="1" kern="100" dirty="0">
                    <a:solidFill>
                      <a:srgbClr val="002060"/>
                    </a:solidFill>
                    <a:effectLst/>
                    <a:latin typeface="华文中宋" panose="02010600040101010101" pitchFamily="2" charset="-122"/>
                    <a:ea typeface="华文中宋" panose="02010600040101010101" pitchFamily="2" charset="-122"/>
                  </a:rPr>
                  <a:t>的变化而改变，即μ</a:t>
                </a:r>
                <a:r>
                  <a:rPr lang="en-US" altLang="zh-CN" sz="2800" b="1" kern="100" dirty="0">
                    <a:solidFill>
                      <a:srgbClr val="002060"/>
                    </a:solidFill>
                    <a:effectLst/>
                    <a:latin typeface="华文中宋" panose="02010600040101010101" pitchFamily="2" charset="-122"/>
                    <a:ea typeface="华文中宋" panose="02010600040101010101" pitchFamily="2" charset="-122"/>
                  </a:rPr>
                  <a:t>=</a:t>
                </a:r>
                <a:r>
                  <a:rPr lang="zh-CN" altLang="zh-CN" sz="2800" b="1" kern="100" dirty="0">
                    <a:solidFill>
                      <a:srgbClr val="002060"/>
                    </a:solidFill>
                    <a:effectLst/>
                    <a:latin typeface="华文中宋" panose="02010600040101010101" pitchFamily="2" charset="-122"/>
                    <a:ea typeface="华文中宋" panose="02010600040101010101" pitchFamily="2" charset="-122"/>
                  </a:rPr>
                  <a:t>ƒ</a:t>
                </a:r>
                <a:r>
                  <a:rPr lang="en-US" altLang="zh-CN" sz="2800" b="1" kern="100" dirty="0">
                    <a:solidFill>
                      <a:srgbClr val="002060"/>
                    </a:solidFill>
                    <a:effectLst/>
                    <a:latin typeface="华文中宋" panose="02010600040101010101" pitchFamily="2" charset="-122"/>
                    <a:ea typeface="华文中宋" panose="02010600040101010101" pitchFamily="2" charset="-122"/>
                  </a:rPr>
                  <a:t>(H</a:t>
                </a:r>
                <a:r>
                  <a:rPr lang="en-US" altLang="zh-CN" sz="2800" b="1" kern="100" dirty="0">
                    <a:solidFill>
                      <a:srgbClr val="002060"/>
                    </a:solidFill>
                    <a:latin typeface="华文中宋" panose="02010600040101010101" pitchFamily="2" charset="-122"/>
                    <a:ea typeface="华文中宋" panose="02010600040101010101" pitchFamily="2" charset="-122"/>
                  </a:rPr>
                  <a:t>)</a:t>
                </a:r>
                <a:r>
                  <a:rPr lang="zh-CN" altLang="zh-CN" sz="2800" b="1" kern="100" dirty="0">
                    <a:solidFill>
                      <a:srgbClr val="002060"/>
                    </a:solidFill>
                    <a:effectLst/>
                    <a:latin typeface="华文中宋" panose="02010600040101010101" pitchFamily="2" charset="-122"/>
                    <a:ea typeface="华文中宋" panose="02010600040101010101" pitchFamily="2" charset="-122"/>
                  </a:rPr>
                  <a:t>，为非线性函数。所以如图</a:t>
                </a:r>
                <a:r>
                  <a:rPr lang="en-US" altLang="zh-CN" sz="2800" b="1" kern="100" dirty="0">
                    <a:solidFill>
                      <a:srgbClr val="002060"/>
                    </a:solidFill>
                    <a:effectLst/>
                    <a:latin typeface="华文中宋" panose="02010600040101010101" pitchFamily="2" charset="-122"/>
                    <a:ea typeface="华文中宋" panose="02010600040101010101" pitchFamily="2" charset="-122"/>
                  </a:rPr>
                  <a:t>1</a:t>
                </a:r>
                <a:r>
                  <a:rPr lang="zh-CN" altLang="zh-CN" sz="2800" b="1" kern="100" dirty="0">
                    <a:solidFill>
                      <a:srgbClr val="002060"/>
                    </a:solidFill>
                    <a:effectLst/>
                    <a:latin typeface="华文中宋" panose="02010600040101010101" pitchFamily="2" charset="-122"/>
                    <a:ea typeface="华文中宋" panose="02010600040101010101" pitchFamily="2" charset="-122"/>
                  </a:rPr>
                  <a:t>所示，</a:t>
                </a:r>
                <a:r>
                  <a:rPr lang="en-US" altLang="zh-CN" sz="2800" b="1" kern="100" dirty="0">
                    <a:solidFill>
                      <a:srgbClr val="002060"/>
                    </a:solidFill>
                    <a:effectLst/>
                    <a:latin typeface="华文中宋" panose="02010600040101010101" pitchFamily="2" charset="-122"/>
                    <a:ea typeface="华文中宋" panose="02010600040101010101" pitchFamily="2" charset="-122"/>
                  </a:rPr>
                  <a:t>B</a:t>
                </a:r>
                <a:r>
                  <a:rPr lang="zh-CN" altLang="zh-CN" sz="2800" b="1" kern="100" dirty="0">
                    <a:solidFill>
                      <a:srgbClr val="002060"/>
                    </a:solidFill>
                    <a:effectLst/>
                    <a:latin typeface="华文中宋" panose="02010600040101010101" pitchFamily="2" charset="-122"/>
                    <a:ea typeface="华文中宋" panose="02010600040101010101" pitchFamily="2" charset="-122"/>
                  </a:rPr>
                  <a:t>与</a:t>
                </a:r>
                <a:r>
                  <a:rPr lang="en-US" altLang="zh-CN" sz="2800" b="1" kern="100" dirty="0">
                    <a:solidFill>
                      <a:srgbClr val="002060"/>
                    </a:solidFill>
                    <a:effectLst/>
                    <a:latin typeface="华文中宋" panose="02010600040101010101" pitchFamily="2" charset="-122"/>
                    <a:ea typeface="华文中宋" panose="02010600040101010101" pitchFamily="2" charset="-122"/>
                  </a:rPr>
                  <a:t>H</a:t>
                </a:r>
                <a:r>
                  <a:rPr lang="zh-CN" altLang="zh-CN" sz="2800" b="1" kern="100" dirty="0">
                    <a:solidFill>
                      <a:srgbClr val="002060"/>
                    </a:solidFill>
                    <a:effectLst/>
                    <a:latin typeface="华文中宋" panose="02010600040101010101" pitchFamily="2" charset="-122"/>
                    <a:ea typeface="华文中宋" panose="02010600040101010101" pitchFamily="2" charset="-122"/>
                  </a:rPr>
                  <a:t>也是非线性关系</a:t>
                </a:r>
                <a:r>
                  <a:rPr lang="zh-CN" altLang="en-US" sz="2800" b="1" kern="100" dirty="0">
                    <a:solidFill>
                      <a:srgbClr val="002060"/>
                    </a:solidFill>
                    <a:latin typeface="华文中宋" panose="02010600040101010101" pitchFamily="2" charset="-122"/>
                    <a:ea typeface="华文中宋" panose="02010600040101010101" pitchFamily="2" charset="-122"/>
                  </a:rPr>
                  <a:t>。</a:t>
                </a:r>
                <a:endParaRPr lang="zh-CN" altLang="en-US" sz="2800" b="1" kern="100" dirty="0">
                  <a:solidFill>
                    <a:srgbClr val="002060"/>
                  </a:solidFill>
                  <a:latin typeface="华文中宋" panose="02010600040101010101" pitchFamily="2" charset="-122"/>
                  <a:ea typeface="华文中宋" panose="02010600040101010101" pitchFamily="2" charset="-122"/>
                </a:endParaRPr>
              </a:p>
              <a:p>
                <a:pPr indent="431800" algn="just">
                  <a:lnSpc>
                    <a:spcPts val="3600"/>
                  </a:lnSpc>
                </a:pPr>
                <a:endParaRPr lang="zh-CN" altLang="zh-CN" sz="2800" b="1" kern="100" dirty="0">
                  <a:solidFill>
                    <a:srgbClr val="002060"/>
                  </a:solidFill>
                  <a:effectLst/>
                  <a:latin typeface="华文中宋" panose="02010600040101010101" pitchFamily="2" charset="-122"/>
                  <a:ea typeface="华文中宋" panose="02010600040101010101" pitchFamily="2" charset="-122"/>
                </a:endParaRPr>
              </a:p>
              <a:p>
                <a:pPr indent="431800" algn="just">
                  <a:lnSpc>
                    <a:spcPts val="3600"/>
                  </a:lnSpc>
                </a:pPr>
                <a:r>
                  <a:rPr lang="zh-CN" altLang="zh-CN" sz="2800" b="1" kern="100" dirty="0">
                    <a:solidFill>
                      <a:srgbClr val="002060"/>
                    </a:solidFill>
                    <a:effectLst/>
                    <a:latin typeface="华文中宋" panose="02010600040101010101" pitchFamily="2" charset="-122"/>
                    <a:ea typeface="华文中宋" panose="02010600040101010101" pitchFamily="2" charset="-122"/>
                  </a:rPr>
                  <a:t>注：电流决定</a:t>
                </a:r>
                <a:r>
                  <a:rPr lang="en-US" altLang="zh-CN" sz="2800" b="1" kern="100" dirty="0">
                    <a:solidFill>
                      <a:srgbClr val="002060"/>
                    </a:solidFill>
                    <a:effectLst/>
                    <a:latin typeface="华文中宋" panose="02010600040101010101" pitchFamily="2" charset="-122"/>
                    <a:ea typeface="华文中宋" panose="02010600040101010101" pitchFamily="2" charset="-122"/>
                  </a:rPr>
                  <a:t>H</a:t>
                </a:r>
                <a:r>
                  <a:rPr lang="zh-CN" altLang="en-US" sz="2800" b="1" kern="100" dirty="0">
                    <a:solidFill>
                      <a:srgbClr val="002060"/>
                    </a:solidFill>
                    <a:effectLst/>
                    <a:latin typeface="华文中宋" panose="02010600040101010101" pitchFamily="2" charset="-122"/>
                    <a:ea typeface="华文中宋" panose="02010600040101010101" pitchFamily="2" charset="-122"/>
                  </a:rPr>
                  <a:t>，</a:t>
                </a:r>
                <a:r>
                  <a:rPr lang="en-US" altLang="zh-CN" sz="2800" b="1" kern="100" dirty="0">
                    <a:solidFill>
                      <a:srgbClr val="002060"/>
                    </a:solidFill>
                    <a:effectLst/>
                    <a:latin typeface="华文中宋" panose="02010600040101010101" pitchFamily="2" charset="-122"/>
                    <a:ea typeface="华文中宋" panose="02010600040101010101" pitchFamily="2" charset="-122"/>
                  </a:rPr>
                  <a:t>B</a:t>
                </a:r>
                <a:r>
                  <a:rPr lang="zh-CN" altLang="en-US" sz="2800" b="1" kern="100" dirty="0">
                    <a:solidFill>
                      <a:srgbClr val="002060"/>
                    </a:solidFill>
                    <a:effectLst/>
                    <a:latin typeface="华文中宋" panose="02010600040101010101" pitchFamily="2" charset="-122"/>
                    <a:ea typeface="华文中宋" panose="02010600040101010101" pitchFamily="2" charset="-122"/>
                  </a:rPr>
                  <a:t>决定磁性强弱。</a:t>
                </a:r>
                <a:endParaRPr lang="zh-CN" altLang="en-US" sz="2800" b="1" kern="100" dirty="0">
                  <a:solidFill>
                    <a:srgbClr val="002060"/>
                  </a:solidFill>
                  <a:effectLst/>
                  <a:latin typeface="华文中宋" panose="02010600040101010101" pitchFamily="2" charset="-122"/>
                  <a:ea typeface="华文中宋" panose="02010600040101010101" pitchFamily="2"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419100" y="1135830"/>
                <a:ext cx="8686799" cy="5631180"/>
              </a:xfrm>
              <a:prstGeom prst="rect">
                <a:avLst/>
              </a:prstGeom>
              <a:blipFill rotWithShape="1">
                <a:blip r:embed="rId1"/>
                <a:stretch>
                  <a:fillRect t="-8" r="7" b="8"/>
                </a:stretch>
              </a:blipFill>
            </p:spPr>
            <p:txBody>
              <a:bodyPr/>
              <a:lstStyle/>
              <a:p>
                <a:r>
                  <a:rPr lang="zh-CN" altLang="en-US">
                    <a:noFill/>
                  </a:rPr>
                  <a:t> </a:t>
                </a:r>
              </a:p>
            </p:txBody>
          </p:sp>
        </mc:Fallback>
      </mc:AlternateContent>
      <p:grpSp>
        <p:nvGrpSpPr>
          <p:cNvPr id="3" name="组合 2"/>
          <p:cNvGrpSpPr/>
          <p:nvPr/>
        </p:nvGrpSpPr>
        <p:grpSpPr>
          <a:xfrm>
            <a:off x="9201021" y="1744937"/>
            <a:ext cx="2990979" cy="3035790"/>
            <a:chOff x="7493729" y="722869"/>
            <a:chExt cx="3137848" cy="3348259"/>
          </a:xfrm>
        </p:grpSpPr>
        <p:pic>
          <p:nvPicPr>
            <p:cNvPr id="4" name="图片 3"/>
            <p:cNvPicPr>
              <a:picLocks noChangeAspect="1"/>
            </p:cNvPicPr>
            <p:nvPr/>
          </p:nvPicPr>
          <p:blipFill>
            <a:blip r:embed="rId2"/>
            <a:stretch>
              <a:fillRect/>
            </a:stretch>
          </p:blipFill>
          <p:spPr>
            <a:xfrm>
              <a:off x="7493729" y="722869"/>
              <a:ext cx="2976563" cy="2886075"/>
            </a:xfrm>
            <a:prstGeom prst="rect">
              <a:avLst/>
            </a:prstGeom>
          </p:spPr>
        </p:pic>
        <mc:AlternateContent xmlns:mc="http://schemas.openxmlformats.org/markup-compatibility/2006">
          <mc:Choice xmlns:a14="http://schemas.microsoft.com/office/drawing/2010/main" Requires="a14">
            <p:sp>
              <p:nvSpPr>
                <p:cNvPr id="5" name="文本框 4"/>
                <p:cNvSpPr txBox="1"/>
                <p:nvPr/>
              </p:nvSpPr>
              <p:spPr>
                <a:xfrm>
                  <a:off x="7655014" y="3663781"/>
                  <a:ext cx="2976563" cy="407347"/>
                </a:xfrm>
                <a:prstGeom prst="rect">
                  <a:avLst/>
                </a:prstGeom>
                <a:noFill/>
              </p:spPr>
              <p:txBody>
                <a:bodyPr wrap="square" rtlCol="0">
                  <a:spAutoFit/>
                </a:bodyPr>
                <a:lstStyle/>
                <a:p>
                  <a:r>
                    <a:rPr lang="zh-CN" altLang="en-US" b="1" dirty="0">
                      <a:latin typeface="宋体" panose="02010600030101010101" pitchFamily="2" charset="-122"/>
                      <a:ea typeface="宋体" panose="02010600030101010101" pitchFamily="2" charset="-122"/>
                    </a:rPr>
                    <a:t>图</a:t>
                  </a:r>
                  <a:r>
                    <a:rPr lang="en-US" altLang="zh-CN" b="1" dirty="0">
                      <a:latin typeface="宋体" panose="02010600030101010101" pitchFamily="2" charset="-122"/>
                      <a:ea typeface="宋体" panose="02010600030101010101" pitchFamily="2" charset="-122"/>
                    </a:rPr>
                    <a:t>1 </a:t>
                  </a:r>
                  <a:r>
                    <a:rPr lang="zh-CN" altLang="en-US" b="1" dirty="0">
                      <a:latin typeface="宋体" panose="02010600030101010101" pitchFamily="2" charset="-122"/>
                      <a:ea typeface="宋体" panose="02010600030101010101" pitchFamily="2" charset="-122"/>
                    </a:rPr>
                    <a:t>磁化曲线和</a:t>
                  </a:r>
                  <a14:m>
                    <m:oMath xmlns:m="http://schemas.openxmlformats.org/officeDocument/2006/math">
                      <m:r>
                        <a:rPr lang="zh-CN" altLang="en-US" b="1" i="1" smtClean="0">
                          <a:latin typeface="Cambria Math" panose="02040503050406030204" pitchFamily="18" charset="0"/>
                        </a:rPr>
                        <m:t>𝝁</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𝑯</m:t>
                      </m:r>
                    </m:oMath>
                  </a14:m>
                  <a:r>
                    <a:rPr lang="zh-CN" altLang="en-US" b="1" dirty="0">
                      <a:latin typeface="宋体" panose="02010600030101010101" pitchFamily="2" charset="-122"/>
                      <a:ea typeface="宋体" panose="02010600030101010101" pitchFamily="2" charset="-122"/>
                    </a:rPr>
                    <a:t>曲线</a:t>
                  </a:r>
                  <a:endParaRPr lang="zh-CN" altLang="en-US" b="1" dirty="0">
                    <a:latin typeface="宋体" panose="02010600030101010101" pitchFamily="2" charset="-122"/>
                    <a:ea typeface="宋体" panose="02010600030101010101" pitchFamily="2"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7655014" y="3663781"/>
                  <a:ext cx="2976563" cy="407347"/>
                </a:xfrm>
                <a:prstGeom prst="rect">
                  <a:avLst/>
                </a:prstGeom>
                <a:blipFill rotWithShape="1">
                  <a:blip r:embed="rId3"/>
                </a:blipFill>
              </p:spPr>
              <p:txBody>
                <a:bodyPr/>
                <a:lstStyle/>
                <a:p>
                  <a:r>
                    <a:rPr lang="zh-CN" altLang="en-US">
                      <a:noFill/>
                    </a:rPr>
                    <a:t> </a:t>
                  </a:r>
                </a:p>
              </p:txBody>
            </p:sp>
          </mc:Fallback>
        </mc:AlternateContent>
      </p:grpSp>
      <p:sp>
        <p:nvSpPr>
          <p:cNvPr id="6" name="Rectangle 5"/>
          <p:cNvSpPr>
            <a:spLocks noChangeArrowheads="1"/>
          </p:cNvSpPr>
          <p:nvPr/>
        </p:nvSpPr>
        <p:spPr bwMode="auto">
          <a:xfrm>
            <a:off x="295428" y="58267"/>
            <a:ext cx="437171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实验原理</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3.1</a:t>
            </a:r>
            <a:r>
              <a:rPr lang="zh-CN" altLang="en-US" sz="2400" b="1" dirty="0">
                <a:solidFill>
                  <a:srgbClr val="006666"/>
                </a:solidFill>
                <a:latin typeface="微软雅黑" panose="020B0503020204020204" pitchFamily="34" charset="-122"/>
                <a:ea typeface="微软雅黑" panose="020B0503020204020204" pitchFamily="34" charset="-122"/>
              </a:rPr>
              <a:t>磁化曲线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047542" y="1662615"/>
            <a:ext cx="3971925" cy="3533775"/>
          </a:xfrm>
          <a:prstGeom prst="rect">
            <a:avLst/>
          </a:prstGeom>
        </p:spPr>
      </p:pic>
      <p:sp>
        <p:nvSpPr>
          <p:cNvPr id="11" name="文本框 10"/>
          <p:cNvSpPr txBox="1"/>
          <p:nvPr/>
        </p:nvSpPr>
        <p:spPr>
          <a:xfrm>
            <a:off x="295275" y="935990"/>
            <a:ext cx="8299450" cy="5692775"/>
          </a:xfrm>
          <a:prstGeom prst="rect">
            <a:avLst/>
          </a:prstGeom>
          <a:noFill/>
        </p:spPr>
        <p:txBody>
          <a:bodyPr wrap="square" rtlCol="0">
            <a:spAutoFit/>
          </a:bodyPr>
          <a:lstStyle/>
          <a:p>
            <a:pPr indent="431800" algn="just"/>
            <a:r>
              <a:rPr lang="zh-CN" altLang="zh-CN" sz="2600" b="1" kern="100" dirty="0">
                <a:solidFill>
                  <a:srgbClr val="002060"/>
                </a:solidFill>
                <a:latin typeface="华文中宋" panose="02010600040101010101" pitchFamily="2" charset="-122"/>
                <a:ea typeface="华文中宋" panose="02010600040101010101" pitchFamily="2" charset="-122"/>
              </a:rPr>
              <a:t>磁滞：磁化过程不可逆，</a:t>
            </a:r>
            <a:r>
              <a:rPr lang="en-US" altLang="zh-CN" sz="2600" b="1" kern="100" dirty="0">
                <a:solidFill>
                  <a:srgbClr val="002060"/>
                </a:solidFill>
                <a:latin typeface="华文中宋" panose="02010600040101010101" pitchFamily="2" charset="-122"/>
                <a:ea typeface="华文中宋" panose="02010600040101010101" pitchFamily="2" charset="-122"/>
                <a:sym typeface="+mn-ea"/>
              </a:rPr>
              <a:t>B</a:t>
            </a:r>
            <a:r>
              <a:rPr lang="zh-CN" altLang="zh-CN" sz="2600" b="1" kern="100" dirty="0">
                <a:solidFill>
                  <a:srgbClr val="002060"/>
                </a:solidFill>
                <a:latin typeface="华文中宋" panose="02010600040101010101" pitchFamily="2" charset="-122"/>
                <a:ea typeface="华文中宋" panose="02010600040101010101" pitchFamily="2" charset="-122"/>
                <a:sym typeface="+mn-ea"/>
              </a:rPr>
              <a:t>的变化始终落后于</a:t>
            </a:r>
            <a:r>
              <a:rPr lang="en-US" altLang="zh-CN" sz="2600" b="1" kern="100" dirty="0">
                <a:solidFill>
                  <a:srgbClr val="002060"/>
                </a:solidFill>
                <a:latin typeface="华文中宋" panose="02010600040101010101" pitchFamily="2" charset="-122"/>
                <a:ea typeface="华文中宋" panose="02010600040101010101" pitchFamily="2" charset="-122"/>
                <a:sym typeface="+mn-ea"/>
              </a:rPr>
              <a:t>H</a:t>
            </a:r>
            <a:r>
              <a:rPr lang="zh-CN" altLang="zh-CN" sz="2600" b="1" kern="100" dirty="0">
                <a:solidFill>
                  <a:srgbClr val="002060"/>
                </a:solidFill>
                <a:latin typeface="华文中宋" panose="02010600040101010101" pitchFamily="2" charset="-122"/>
                <a:ea typeface="华文中宋" panose="02010600040101010101" pitchFamily="2" charset="-122"/>
                <a:sym typeface="+mn-ea"/>
              </a:rPr>
              <a:t>变化</a:t>
            </a:r>
            <a:r>
              <a:rPr lang="en-US" altLang="zh-CN" sz="2600" b="1" kern="100" dirty="0">
                <a:solidFill>
                  <a:srgbClr val="002060"/>
                </a:solidFill>
                <a:latin typeface="华文中宋" panose="02010600040101010101" pitchFamily="2" charset="-122"/>
                <a:ea typeface="华文中宋" panose="02010600040101010101" pitchFamily="2" charset="-122"/>
                <a:sym typeface="+mn-ea"/>
              </a:rPr>
              <a:t>——</a:t>
            </a:r>
            <a:r>
              <a:rPr lang="zh-CN" altLang="en-US" sz="2600" b="1" kern="100" dirty="0">
                <a:solidFill>
                  <a:srgbClr val="002060"/>
                </a:solidFill>
                <a:latin typeface="华文中宋" panose="02010600040101010101" pitchFamily="2" charset="-122"/>
                <a:ea typeface="华文中宋" panose="02010600040101010101" pitchFamily="2" charset="-122"/>
                <a:sym typeface="+mn-ea"/>
              </a:rPr>
              <a:t>磁畴变化需要克服阻力，产生热；热力学过程是不可逆的</a:t>
            </a:r>
            <a:r>
              <a:rPr lang="zh-CN" altLang="zh-CN" sz="2600" b="1" kern="100" dirty="0">
                <a:solidFill>
                  <a:srgbClr val="002060"/>
                </a:solidFill>
                <a:latin typeface="华文中宋" panose="02010600040101010101" pitchFamily="2" charset="-122"/>
                <a:ea typeface="华文中宋" panose="02010600040101010101" pitchFamily="2" charset="-122"/>
              </a:rPr>
              <a:t>。</a:t>
            </a:r>
            <a:endParaRPr lang="zh-CN" altLang="zh-CN" sz="2600" b="1" kern="100" dirty="0">
              <a:solidFill>
                <a:srgbClr val="002060"/>
              </a:solidFill>
              <a:latin typeface="华文中宋" panose="02010600040101010101" pitchFamily="2" charset="-122"/>
              <a:ea typeface="华文中宋" panose="02010600040101010101" pitchFamily="2" charset="-122"/>
            </a:endParaRPr>
          </a:p>
          <a:p>
            <a:pPr indent="431800" algn="just"/>
            <a:r>
              <a:rPr lang="zh-CN" altLang="zh-CN" sz="2600" b="1" kern="100" dirty="0">
                <a:solidFill>
                  <a:srgbClr val="002060"/>
                </a:solidFill>
                <a:latin typeface="华文中宋" panose="02010600040101010101" pitchFamily="2" charset="-122"/>
                <a:ea typeface="华文中宋" panose="02010600040101010101" pitchFamily="2" charset="-122"/>
              </a:rPr>
              <a:t>剩磁：磁化场撤消，</a:t>
            </a:r>
            <a:r>
              <a:rPr lang="en-US" altLang="zh-CN" sz="2600" b="1" kern="100" dirty="0">
                <a:solidFill>
                  <a:srgbClr val="002060"/>
                </a:solidFill>
                <a:latin typeface="华文中宋" panose="02010600040101010101" pitchFamily="2" charset="-122"/>
                <a:ea typeface="华文中宋" panose="02010600040101010101" pitchFamily="2" charset="-122"/>
              </a:rPr>
              <a:t>H=0</a:t>
            </a:r>
            <a:r>
              <a:rPr lang="zh-CN" altLang="zh-CN" sz="2600" b="1" kern="100" dirty="0">
                <a:solidFill>
                  <a:srgbClr val="002060"/>
                </a:solidFill>
                <a:latin typeface="华文中宋" panose="02010600040101010101" pitchFamily="2" charset="-122"/>
                <a:ea typeface="华文中宋" panose="02010600040101010101" pitchFamily="2" charset="-122"/>
              </a:rPr>
              <a:t>时，磁感应强度仍然保持一定数值</a:t>
            </a:r>
            <a:r>
              <a:rPr lang="en-US" altLang="zh-CN" sz="2600" b="1" kern="100" dirty="0">
                <a:solidFill>
                  <a:srgbClr val="002060"/>
                </a:solidFill>
                <a:latin typeface="华文中宋" panose="02010600040101010101" pitchFamily="2" charset="-122"/>
                <a:ea typeface="华文中宋" panose="02010600040101010101" pitchFamily="2" charset="-122"/>
              </a:rPr>
              <a:t>B=Br</a:t>
            </a:r>
            <a:r>
              <a:rPr lang="zh-CN" altLang="zh-CN" sz="2600" b="1" kern="100" dirty="0">
                <a:solidFill>
                  <a:srgbClr val="002060"/>
                </a:solidFill>
                <a:latin typeface="华文中宋" panose="02010600040101010101" pitchFamily="2" charset="-122"/>
                <a:ea typeface="华文中宋" panose="02010600040101010101" pitchFamily="2" charset="-122"/>
              </a:rPr>
              <a:t>称为剩磁。</a:t>
            </a:r>
            <a:endParaRPr lang="zh-CN" altLang="zh-CN" sz="2600" b="1" kern="100" dirty="0">
              <a:solidFill>
                <a:srgbClr val="002060"/>
              </a:solidFill>
              <a:latin typeface="华文中宋" panose="02010600040101010101" pitchFamily="2" charset="-122"/>
              <a:ea typeface="华文中宋" panose="02010600040101010101" pitchFamily="2" charset="-122"/>
            </a:endParaRPr>
          </a:p>
          <a:p>
            <a:pPr indent="431800" algn="just"/>
            <a:r>
              <a:rPr lang="zh-CN" altLang="zh-CN" sz="2600" b="1" kern="100" dirty="0">
                <a:solidFill>
                  <a:srgbClr val="002060"/>
                </a:solidFill>
                <a:latin typeface="华文中宋" panose="02010600040101010101" pitchFamily="2" charset="-122"/>
                <a:ea typeface="华文中宋" panose="02010600040101010101" pitchFamily="2" charset="-122"/>
                <a:sym typeface="+mn-ea"/>
              </a:rPr>
              <a:t>矫顽磁力：</a:t>
            </a:r>
            <a:r>
              <a:rPr lang="zh-CN" altLang="zh-CN" sz="2600" b="1" kern="100" dirty="0">
                <a:solidFill>
                  <a:srgbClr val="002060"/>
                </a:solidFill>
                <a:latin typeface="华文中宋" panose="02010600040101010101" pitchFamily="2" charset="-122"/>
                <a:ea typeface="华文中宋" panose="02010600040101010101" pitchFamily="2" charset="-122"/>
              </a:rPr>
              <a:t>使</a:t>
            </a:r>
            <a:r>
              <a:rPr lang="zh-CN" altLang="zh-CN" sz="2600" b="1" kern="100" dirty="0">
                <a:solidFill>
                  <a:srgbClr val="002060"/>
                </a:solidFill>
                <a:latin typeface="华文中宋" panose="02010600040101010101" pitchFamily="2" charset="-122"/>
                <a:ea typeface="华文中宋" panose="02010600040101010101" pitchFamily="2" charset="-122"/>
              </a:rPr>
              <a:t>磁感应强度</a:t>
            </a:r>
            <a:r>
              <a:rPr lang="en-US" altLang="zh-CN" sz="2600" b="1" kern="100" dirty="0">
                <a:solidFill>
                  <a:srgbClr val="002060"/>
                </a:solidFill>
                <a:latin typeface="华文中宋" panose="02010600040101010101" pitchFamily="2" charset="-122"/>
                <a:ea typeface="华文中宋" panose="02010600040101010101" pitchFamily="2" charset="-122"/>
              </a:rPr>
              <a:t>B</a:t>
            </a:r>
            <a:r>
              <a:rPr lang="zh-CN" altLang="zh-CN" sz="2600" b="1" kern="100" dirty="0">
                <a:solidFill>
                  <a:srgbClr val="002060"/>
                </a:solidFill>
                <a:latin typeface="华文中宋" panose="02010600040101010101" pitchFamily="2" charset="-122"/>
                <a:ea typeface="华文中宋" panose="02010600040101010101" pitchFamily="2" charset="-122"/>
              </a:rPr>
              <a:t>减少到</a:t>
            </a:r>
            <a:r>
              <a:rPr lang="en-US" altLang="zh-CN" sz="2600" b="1" kern="100" dirty="0">
                <a:solidFill>
                  <a:srgbClr val="002060"/>
                </a:solidFill>
                <a:latin typeface="华文中宋" panose="02010600040101010101" pitchFamily="2" charset="-122"/>
                <a:ea typeface="华文中宋" panose="02010600040101010101" pitchFamily="2" charset="-122"/>
              </a:rPr>
              <a:t>0</a:t>
            </a:r>
            <a:r>
              <a:rPr lang="zh-CN" altLang="zh-CN" sz="2600" b="1" kern="100" dirty="0">
                <a:solidFill>
                  <a:srgbClr val="002060"/>
                </a:solidFill>
                <a:latin typeface="华文中宋" panose="02010600040101010101" pitchFamily="2" charset="-122"/>
                <a:ea typeface="华文中宋" panose="02010600040101010101" pitchFamily="2" charset="-122"/>
              </a:rPr>
              <a:t>，必须加上一个反向磁场</a:t>
            </a:r>
            <a:r>
              <a:rPr lang="en-US" altLang="zh-CN" sz="2600" b="1" kern="100" dirty="0">
                <a:solidFill>
                  <a:srgbClr val="002060"/>
                </a:solidFill>
                <a:latin typeface="华文中宋" panose="02010600040101010101" pitchFamily="2" charset="-122"/>
                <a:ea typeface="华文中宋" panose="02010600040101010101" pitchFamily="2" charset="-122"/>
              </a:rPr>
              <a:t>H=</a:t>
            </a:r>
            <a:r>
              <a:rPr lang="en-US" altLang="zh-CN" sz="2600" b="1" kern="100" dirty="0" err="1">
                <a:solidFill>
                  <a:srgbClr val="002060"/>
                </a:solidFill>
                <a:latin typeface="华文中宋" panose="02010600040101010101" pitchFamily="2" charset="-122"/>
                <a:ea typeface="华文中宋" panose="02010600040101010101" pitchFamily="2" charset="-122"/>
              </a:rPr>
              <a:t>Hc</a:t>
            </a:r>
            <a:r>
              <a:rPr lang="zh-CN" altLang="zh-CN" sz="2600" b="1" kern="100" dirty="0">
                <a:solidFill>
                  <a:srgbClr val="002060"/>
                </a:solidFill>
                <a:latin typeface="华文中宋" panose="02010600040101010101" pitchFamily="2" charset="-122"/>
                <a:ea typeface="华文中宋" panose="02010600040101010101" pitchFamily="2" charset="-122"/>
              </a:rPr>
              <a:t>时（图</a:t>
            </a:r>
            <a:r>
              <a:rPr lang="en-US" altLang="zh-CN" sz="2600" b="1" kern="100" dirty="0">
                <a:solidFill>
                  <a:srgbClr val="002060"/>
                </a:solidFill>
                <a:latin typeface="华文中宋" panose="02010600040101010101" pitchFamily="2" charset="-122"/>
                <a:ea typeface="华文中宋" panose="02010600040101010101" pitchFamily="2" charset="-122"/>
              </a:rPr>
              <a:t>2</a:t>
            </a:r>
            <a:r>
              <a:rPr lang="zh-CN" altLang="zh-CN" sz="2600" b="1" kern="100" dirty="0">
                <a:solidFill>
                  <a:srgbClr val="002060"/>
                </a:solidFill>
                <a:latin typeface="华文中宋" panose="02010600040101010101" pitchFamily="2" charset="-122"/>
                <a:ea typeface="华文中宋" panose="02010600040101010101" pitchFamily="2" charset="-122"/>
              </a:rPr>
              <a:t>上的</a:t>
            </a:r>
            <a:r>
              <a:rPr lang="en-US" altLang="zh-CN" sz="2600" b="1" kern="100" dirty="0">
                <a:solidFill>
                  <a:srgbClr val="002060"/>
                </a:solidFill>
                <a:latin typeface="华文中宋" panose="02010600040101010101" pitchFamily="2" charset="-122"/>
                <a:ea typeface="华文中宋" panose="02010600040101010101" pitchFamily="2" charset="-122"/>
              </a:rPr>
              <a:t>c</a:t>
            </a:r>
            <a:r>
              <a:rPr lang="zh-CN" altLang="zh-CN" sz="2600" b="1" kern="100" dirty="0">
                <a:solidFill>
                  <a:srgbClr val="002060"/>
                </a:solidFill>
                <a:latin typeface="华文中宋" panose="02010600040101010101" pitchFamily="2" charset="-122"/>
                <a:ea typeface="华文中宋" panose="02010600040101010101" pitchFamily="2" charset="-122"/>
              </a:rPr>
              <a:t>点）。图</a:t>
            </a:r>
            <a:r>
              <a:rPr lang="en-US" altLang="zh-CN" sz="2600" b="1" kern="100" dirty="0">
                <a:solidFill>
                  <a:srgbClr val="002060"/>
                </a:solidFill>
                <a:latin typeface="华文中宋" panose="02010600040101010101" pitchFamily="2" charset="-122"/>
                <a:ea typeface="华文中宋" panose="02010600040101010101" pitchFamily="2" charset="-122"/>
              </a:rPr>
              <a:t>2</a:t>
            </a:r>
            <a:r>
              <a:rPr lang="zh-CN" altLang="zh-CN" sz="2600" b="1" kern="100" dirty="0">
                <a:solidFill>
                  <a:srgbClr val="002060"/>
                </a:solidFill>
                <a:latin typeface="华文中宋" panose="02010600040101010101" pitchFamily="2" charset="-122"/>
                <a:ea typeface="华文中宋" panose="02010600040101010101" pitchFamily="2" charset="-122"/>
              </a:rPr>
              <a:t>中的的</a:t>
            </a:r>
            <a:r>
              <a:rPr lang="en-US" altLang="zh-CN" sz="2600" b="1" kern="100" dirty="0" err="1">
                <a:solidFill>
                  <a:srgbClr val="002060"/>
                </a:solidFill>
                <a:latin typeface="华文中宋" panose="02010600040101010101" pitchFamily="2" charset="-122"/>
                <a:ea typeface="华文中宋" panose="02010600040101010101" pitchFamily="2" charset="-122"/>
              </a:rPr>
              <a:t>bc</a:t>
            </a:r>
            <a:r>
              <a:rPr lang="zh-CN" altLang="zh-CN" sz="2600" b="1" kern="100" dirty="0">
                <a:solidFill>
                  <a:srgbClr val="002060"/>
                </a:solidFill>
                <a:latin typeface="华文中宋" panose="02010600040101010101" pitchFamily="2" charset="-122"/>
                <a:ea typeface="华文中宋" panose="02010600040101010101" pitchFamily="2" charset="-122"/>
              </a:rPr>
              <a:t>段曲线为退磁曲线，</a:t>
            </a:r>
            <a:r>
              <a:rPr lang="en-US" altLang="zh-CN" sz="2600" b="1" kern="100" dirty="0" err="1">
                <a:solidFill>
                  <a:srgbClr val="002060"/>
                </a:solidFill>
                <a:latin typeface="华文中宋" panose="02010600040101010101" pitchFamily="2" charset="-122"/>
                <a:ea typeface="华文中宋" panose="02010600040101010101" pitchFamily="2" charset="-122"/>
              </a:rPr>
              <a:t>Hc</a:t>
            </a:r>
            <a:r>
              <a:rPr lang="zh-CN" altLang="zh-CN" sz="2600" b="1" kern="100" dirty="0">
                <a:solidFill>
                  <a:srgbClr val="002060"/>
                </a:solidFill>
                <a:latin typeface="华文中宋" panose="02010600040101010101" pitchFamily="2" charset="-122"/>
                <a:ea typeface="华文中宋" panose="02010600040101010101" pitchFamily="2" charset="-122"/>
              </a:rPr>
              <a:t>为矫顽磁力。</a:t>
            </a:r>
            <a:endParaRPr lang="zh-CN" altLang="zh-CN" sz="2600" b="1" kern="100" dirty="0">
              <a:solidFill>
                <a:srgbClr val="002060"/>
              </a:solidFill>
              <a:latin typeface="华文中宋" panose="02010600040101010101" pitchFamily="2" charset="-122"/>
              <a:ea typeface="华文中宋" panose="02010600040101010101" pitchFamily="2" charset="-122"/>
            </a:endParaRPr>
          </a:p>
          <a:p>
            <a:pPr indent="431800" algn="just"/>
            <a:endParaRPr lang="zh-CN" altLang="zh-CN" sz="2600" b="1" kern="100" dirty="0">
              <a:solidFill>
                <a:srgbClr val="002060"/>
              </a:solidFill>
              <a:latin typeface="华文中宋" panose="02010600040101010101" pitchFamily="2" charset="-122"/>
              <a:ea typeface="华文中宋" panose="02010600040101010101" pitchFamily="2" charset="-122"/>
            </a:endParaRPr>
          </a:p>
          <a:p>
            <a:pPr indent="431800" algn="just"/>
            <a:r>
              <a:rPr lang="zh-CN" altLang="zh-CN" sz="2600" b="1" kern="100" dirty="0">
                <a:solidFill>
                  <a:srgbClr val="002060"/>
                </a:solidFill>
                <a:latin typeface="华文中宋" panose="02010600040101010101" pitchFamily="2" charset="-122"/>
                <a:ea typeface="华文中宋" panose="02010600040101010101" pitchFamily="2" charset="-122"/>
              </a:rPr>
              <a:t>磁滞回线：如图</a:t>
            </a:r>
            <a:r>
              <a:rPr lang="en-US" altLang="zh-CN" sz="2600" b="1" kern="100" dirty="0">
                <a:solidFill>
                  <a:srgbClr val="002060"/>
                </a:solidFill>
                <a:latin typeface="华文中宋" panose="02010600040101010101" pitchFamily="2" charset="-122"/>
                <a:ea typeface="华文中宋" panose="02010600040101010101" pitchFamily="2" charset="-122"/>
              </a:rPr>
              <a:t>2</a:t>
            </a:r>
            <a:r>
              <a:rPr lang="zh-CN" altLang="zh-CN" sz="2600" b="1" kern="100" dirty="0">
                <a:solidFill>
                  <a:srgbClr val="002060"/>
                </a:solidFill>
                <a:latin typeface="华文中宋" panose="02010600040101010101" pitchFamily="2" charset="-122"/>
                <a:ea typeface="华文中宋" panose="02010600040101010101" pitchFamily="2" charset="-122"/>
              </a:rPr>
              <a:t>所示，当</a:t>
            </a:r>
            <a:r>
              <a:rPr lang="en-US" altLang="zh-CN" sz="2600" b="1" kern="100" dirty="0">
                <a:solidFill>
                  <a:srgbClr val="002060"/>
                </a:solidFill>
                <a:latin typeface="华文中宋" panose="02010600040101010101" pitchFamily="2" charset="-122"/>
                <a:ea typeface="华文中宋" panose="02010600040101010101" pitchFamily="2" charset="-122"/>
              </a:rPr>
              <a:t>H</a:t>
            </a:r>
            <a:r>
              <a:rPr lang="zh-CN" altLang="zh-CN" sz="2600" b="1" kern="100" dirty="0">
                <a:solidFill>
                  <a:srgbClr val="002060"/>
                </a:solidFill>
                <a:latin typeface="华文中宋" panose="02010600040101010101" pitchFamily="2" charset="-122"/>
                <a:ea typeface="华文中宋" panose="02010600040101010101" pitchFamily="2" charset="-122"/>
              </a:rPr>
              <a:t>按</a:t>
            </a:r>
            <a:r>
              <a:rPr lang="en-US" altLang="zh-CN" sz="2600" b="1" kern="100" dirty="0">
                <a:solidFill>
                  <a:srgbClr val="002060"/>
                </a:solidFill>
                <a:latin typeface="华文中宋" panose="02010600040101010101" pitchFamily="2" charset="-122"/>
                <a:ea typeface="华文中宋" panose="02010600040101010101" pitchFamily="2" charset="-122"/>
              </a:rPr>
              <a:t>O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Hs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O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a:t>
            </a:r>
            <a:r>
              <a:rPr lang="en-US" altLang="zh-CN" sz="2600" b="1" kern="100" dirty="0" err="1">
                <a:solidFill>
                  <a:srgbClr val="002060"/>
                </a:solidFill>
                <a:latin typeface="华文中宋" panose="02010600040101010101" pitchFamily="2" charset="-122"/>
                <a:ea typeface="华文中宋" panose="02010600040101010101" pitchFamily="2" charset="-122"/>
              </a:rPr>
              <a:t>Hc</a:t>
            </a:r>
            <a:r>
              <a:rPr lang="en-US" altLang="zh-CN" sz="2600" b="1" kern="100" dirty="0">
                <a:solidFill>
                  <a:srgbClr val="002060"/>
                </a:solidFill>
                <a:latin typeface="华文中宋" panose="02010600040101010101" pitchFamily="2" charset="-122"/>
                <a:ea typeface="华文中宋" panose="02010600040101010101" pitchFamily="2" charset="-122"/>
              </a:rPr>
              <a:t>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-Hs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O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a:t>
            </a:r>
            <a:r>
              <a:rPr lang="en-US" altLang="zh-CN" sz="2600" b="1" kern="100" dirty="0" err="1">
                <a:solidFill>
                  <a:srgbClr val="002060"/>
                </a:solidFill>
                <a:latin typeface="华文中宋" panose="02010600040101010101" pitchFamily="2" charset="-122"/>
                <a:ea typeface="华文中宋" panose="02010600040101010101" pitchFamily="2" charset="-122"/>
              </a:rPr>
              <a:t>Hc</a:t>
            </a:r>
            <a:r>
              <a:rPr lang="en-US" altLang="zh-CN" sz="2600" b="1" kern="100" dirty="0">
                <a:solidFill>
                  <a:srgbClr val="002060"/>
                </a:solidFill>
                <a:latin typeface="华文中宋" panose="02010600040101010101" pitchFamily="2" charset="-122"/>
                <a:ea typeface="华文中宋" panose="02010600040101010101" pitchFamily="2" charset="-122"/>
              </a:rPr>
              <a:t>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Hs </a:t>
            </a:r>
            <a:r>
              <a:rPr lang="zh-CN" altLang="zh-CN" sz="2600" b="1" kern="100" dirty="0">
                <a:solidFill>
                  <a:srgbClr val="002060"/>
                </a:solidFill>
                <a:latin typeface="华文中宋" panose="02010600040101010101" pitchFamily="2" charset="-122"/>
                <a:ea typeface="华文中宋" panose="02010600040101010101" pitchFamily="2" charset="-122"/>
              </a:rPr>
              <a:t>的顺序变化时，</a:t>
            </a:r>
            <a:r>
              <a:rPr lang="en-US" altLang="zh-CN" sz="2600" b="1" kern="100" dirty="0">
                <a:solidFill>
                  <a:srgbClr val="002060"/>
                </a:solidFill>
                <a:latin typeface="华文中宋" panose="02010600040101010101" pitchFamily="2" charset="-122"/>
                <a:ea typeface="华文中宋" panose="02010600040101010101" pitchFamily="2" charset="-122"/>
              </a:rPr>
              <a:t>B</a:t>
            </a:r>
            <a:r>
              <a:rPr lang="zh-CN" altLang="zh-CN" sz="2600" b="1" kern="100" dirty="0">
                <a:solidFill>
                  <a:srgbClr val="002060"/>
                </a:solidFill>
                <a:latin typeface="华文中宋" panose="02010600040101010101" pitchFamily="2" charset="-122"/>
                <a:ea typeface="华文中宋" panose="02010600040101010101" pitchFamily="2" charset="-122"/>
              </a:rPr>
              <a:t>相应</a:t>
            </a:r>
            <a:r>
              <a:rPr lang="en-US" altLang="zh-CN" sz="2600" b="1" kern="100" dirty="0">
                <a:solidFill>
                  <a:srgbClr val="002060"/>
                </a:solidFill>
                <a:latin typeface="华文中宋" panose="02010600040101010101" pitchFamily="2" charset="-122"/>
                <a:ea typeface="华文中宋" panose="02010600040101010101" pitchFamily="2" charset="-122"/>
              </a:rPr>
              <a:t>O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Bs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Br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O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-Bs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-Br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O </a:t>
            </a:r>
            <a:r>
              <a:rPr lang="zh-CN" altLang="zh-CN" sz="2600" b="1" kern="100" dirty="0">
                <a:solidFill>
                  <a:srgbClr val="002060"/>
                </a:solidFill>
                <a:latin typeface="华文中宋" panose="02010600040101010101" pitchFamily="2" charset="-122"/>
                <a:ea typeface="华文中宋" panose="02010600040101010101" pitchFamily="2" charset="-122"/>
              </a:rPr>
              <a:t>→</a:t>
            </a:r>
            <a:r>
              <a:rPr lang="en-US" altLang="zh-CN" sz="2600" b="1" kern="100" dirty="0">
                <a:solidFill>
                  <a:srgbClr val="002060"/>
                </a:solidFill>
                <a:latin typeface="华文中宋" panose="02010600040101010101" pitchFamily="2" charset="-122"/>
                <a:ea typeface="华文中宋" panose="02010600040101010101" pitchFamily="2" charset="-122"/>
              </a:rPr>
              <a:t> Bs </a:t>
            </a:r>
            <a:r>
              <a:rPr lang="zh-CN" altLang="zh-CN" sz="2600" b="1" kern="100" dirty="0">
                <a:solidFill>
                  <a:srgbClr val="002060"/>
                </a:solidFill>
                <a:latin typeface="华文中宋" panose="02010600040101010101" pitchFamily="2" charset="-122"/>
                <a:ea typeface="华文中宋" panose="02010600040101010101" pitchFamily="2" charset="-122"/>
              </a:rPr>
              <a:t>顺序变化。图中的</a:t>
            </a:r>
            <a:r>
              <a:rPr lang="en-US" altLang="zh-CN" sz="2600" b="1" kern="100" dirty="0">
                <a:solidFill>
                  <a:srgbClr val="002060"/>
                </a:solidFill>
                <a:latin typeface="华文中宋" panose="02010600040101010101" pitchFamily="2" charset="-122"/>
                <a:ea typeface="华文中宋" panose="02010600040101010101" pitchFamily="2" charset="-122"/>
              </a:rPr>
              <a:t>Oa</a:t>
            </a:r>
            <a:r>
              <a:rPr lang="zh-CN" altLang="zh-CN" sz="2600" b="1" kern="100" dirty="0">
                <a:solidFill>
                  <a:srgbClr val="002060"/>
                </a:solidFill>
                <a:latin typeface="华文中宋" panose="02010600040101010101" pitchFamily="2" charset="-122"/>
                <a:ea typeface="华文中宋" panose="02010600040101010101" pitchFamily="2" charset="-122"/>
              </a:rPr>
              <a:t>段曲线称</a:t>
            </a:r>
            <a:r>
              <a:rPr lang="zh-CN" altLang="zh-CN" sz="2600" b="1" kern="100" dirty="0">
                <a:solidFill>
                  <a:srgbClr val="FF0000"/>
                </a:solidFill>
                <a:latin typeface="华文中宋" panose="02010600040101010101" pitchFamily="2" charset="-122"/>
                <a:ea typeface="华文中宋" panose="02010600040101010101" pitchFamily="2" charset="-122"/>
              </a:rPr>
              <a:t>起始磁化曲线（如何获得？）</a:t>
            </a:r>
            <a:r>
              <a:rPr lang="zh-CN" altLang="zh-CN" sz="2600" b="1" kern="100" dirty="0">
                <a:solidFill>
                  <a:srgbClr val="002060"/>
                </a:solidFill>
                <a:latin typeface="华文中宋" panose="02010600040101010101" pitchFamily="2" charset="-122"/>
                <a:ea typeface="华文中宋" panose="02010600040101010101" pitchFamily="2" charset="-122"/>
              </a:rPr>
              <a:t>，所形成的封闭曲线</a:t>
            </a:r>
            <a:r>
              <a:rPr lang="en-US" altLang="zh-CN" sz="2600" b="1" kern="100" dirty="0" err="1">
                <a:solidFill>
                  <a:srgbClr val="002060"/>
                </a:solidFill>
                <a:latin typeface="华文中宋" panose="02010600040101010101" pitchFamily="2" charset="-122"/>
                <a:ea typeface="华文中宋" panose="02010600040101010101" pitchFamily="2" charset="-122"/>
              </a:rPr>
              <a:t>abcdefa</a:t>
            </a:r>
            <a:r>
              <a:rPr lang="zh-CN" altLang="zh-CN" sz="2600" b="1" kern="100" dirty="0">
                <a:solidFill>
                  <a:srgbClr val="002060"/>
                </a:solidFill>
                <a:latin typeface="华文中宋" panose="02010600040101010101" pitchFamily="2" charset="-122"/>
                <a:ea typeface="华文中宋" panose="02010600040101010101" pitchFamily="2" charset="-122"/>
              </a:rPr>
              <a:t>称为磁滞回线。</a:t>
            </a:r>
            <a:endParaRPr lang="zh-CN" altLang="zh-CN" sz="2600" b="1" kern="100" dirty="0">
              <a:solidFill>
                <a:srgbClr val="002060"/>
              </a:solidFill>
              <a:latin typeface="华文中宋" panose="02010600040101010101" pitchFamily="2" charset="-122"/>
              <a:ea typeface="华文中宋" panose="02010600040101010101" pitchFamily="2" charset="-122"/>
            </a:endParaRPr>
          </a:p>
        </p:txBody>
      </p:sp>
      <p:sp>
        <p:nvSpPr>
          <p:cNvPr id="6" name="Rectangle 5"/>
          <p:cNvSpPr>
            <a:spLocks noChangeArrowheads="1"/>
          </p:cNvSpPr>
          <p:nvPr/>
        </p:nvSpPr>
        <p:spPr bwMode="auto">
          <a:xfrm>
            <a:off x="295428" y="58267"/>
            <a:ext cx="437171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实验原理</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3.2</a:t>
            </a:r>
            <a:r>
              <a:rPr lang="zh-CN" altLang="en-US" sz="2400" b="1" dirty="0">
                <a:solidFill>
                  <a:srgbClr val="006666"/>
                </a:solidFill>
                <a:latin typeface="微软雅黑" panose="020B0503020204020204" pitchFamily="34" charset="-122"/>
                <a:ea typeface="微软雅黑" panose="020B0503020204020204" pitchFamily="34" charset="-122"/>
              </a:rPr>
              <a:t>磁滞回线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047542" y="1662615"/>
            <a:ext cx="3971925" cy="3533775"/>
          </a:xfrm>
          <a:prstGeom prst="rect">
            <a:avLst/>
          </a:prstGeom>
        </p:spPr>
      </p:pic>
      <p:sp>
        <p:nvSpPr>
          <p:cNvPr id="6" name="Rectangle 5"/>
          <p:cNvSpPr>
            <a:spLocks noChangeArrowheads="1"/>
          </p:cNvSpPr>
          <p:nvPr/>
        </p:nvSpPr>
        <p:spPr bwMode="auto">
          <a:xfrm>
            <a:off x="295428" y="58267"/>
            <a:ext cx="437171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实验原理</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3.2</a:t>
            </a:r>
            <a:r>
              <a:rPr lang="zh-CN" altLang="en-US" sz="2400" b="1" dirty="0">
                <a:solidFill>
                  <a:srgbClr val="006666"/>
                </a:solidFill>
                <a:latin typeface="微软雅黑" panose="020B0503020204020204" pitchFamily="34" charset="-122"/>
                <a:ea typeface="微软雅黑" panose="020B0503020204020204" pitchFamily="34" charset="-122"/>
              </a:rPr>
              <a:t>磁滞回线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ontrols>
      <mc:AlternateContent xmlns:mc="http://schemas.openxmlformats.org/markup-compatibility/2006">
        <mc:Choice xmlns:v="urn:schemas-microsoft-com:vml" Requires="v">
          <p:control spid="1027" name="ShockwaveFlash2" r:id="rId2" imgW="7847330" imgH="3924300"/>
        </mc:Choice>
        <mc:Fallback>
          <p:control name="ShockwaveFlash2" r:id="rId2" imgW="7847330" imgH="3924300">
            <p:pic>
              <p:nvPicPr>
                <p:cNvPr id="0" name="ShockwaveFlash2"/>
                <p:cNvPicPr/>
                <p:nvPr/>
              </p:nvPicPr>
              <p:blipFill>
                <a:blip r:embed="rId3"/>
                <a:stretch>
                  <a:fillRect/>
                </a:stretch>
              </p:blipFill>
              <p:spPr>
                <a:xfrm>
                  <a:off x="5034915" y="1073785"/>
                  <a:ext cx="7847330" cy="3924300"/>
                </a:xfrm>
                <a:prstGeom prst="rect">
                  <a:avLst/>
                </a:prstGeom>
                <a:noFill/>
                <a:ln w="9525">
                  <a:noFill/>
                </a:ln>
              </p:spPr>
            </p:pic>
          </p:control>
        </mc:Fallback>
      </mc:AlternateContent>
      <mc:AlternateContent xmlns:mc="http://schemas.openxmlformats.org/markup-compatibility/2006">
        <mc:Choice xmlns:v="urn:schemas-microsoft-com:vml" Requires="v">
          <p:control spid="1030" name="ShockwaveFlash3" r:id="rId4" imgW="5880100" imgH="3403600"/>
        </mc:Choice>
        <mc:Fallback>
          <p:control name="ShockwaveFlash3" r:id="rId4" imgW="5880100" imgH="3403600">
            <p:pic>
              <p:nvPicPr>
                <p:cNvPr id="0" name="ShockwaveFlash3"/>
                <p:cNvPicPr/>
                <p:nvPr/>
              </p:nvPicPr>
              <p:blipFill>
                <a:blip r:embed="rId5"/>
                <a:stretch>
                  <a:fillRect/>
                </a:stretch>
              </p:blipFill>
              <p:spPr>
                <a:xfrm>
                  <a:off x="132715" y="1429385"/>
                  <a:ext cx="5880100" cy="3403600"/>
                </a:xfrm>
                <a:prstGeom prst="rect">
                  <a:avLst/>
                </a:prstGeom>
                <a:noFill/>
                <a:ln w="9525">
                  <a:noFill/>
                </a:ln>
              </p:spPr>
            </p:pic>
          </p:control>
        </mc:Fallback>
      </mc:AlternateContent>
    </p:controls>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595670" y="1736124"/>
            <a:ext cx="3044395" cy="3381273"/>
            <a:chOff x="4456157" y="840918"/>
            <a:chExt cx="3507774" cy="3864732"/>
          </a:xfrm>
        </p:grpSpPr>
        <p:pic>
          <p:nvPicPr>
            <p:cNvPr id="3" name="图片 2"/>
            <p:cNvPicPr>
              <a:picLocks noChangeAspect="1"/>
            </p:cNvPicPr>
            <p:nvPr/>
          </p:nvPicPr>
          <p:blipFill>
            <a:blip r:embed="rId1"/>
            <a:stretch>
              <a:fillRect/>
            </a:stretch>
          </p:blipFill>
          <p:spPr>
            <a:xfrm>
              <a:off x="4456157" y="840918"/>
              <a:ext cx="3507774" cy="3436965"/>
            </a:xfrm>
            <a:prstGeom prst="rect">
              <a:avLst/>
            </a:prstGeom>
          </p:spPr>
        </p:pic>
        <mc:AlternateContent xmlns:mc="http://schemas.openxmlformats.org/markup-compatibility/2006">
          <mc:Choice xmlns:a14="http://schemas.microsoft.com/office/drawing/2010/main" Requires="a14">
            <p:sp>
              <p:nvSpPr>
                <p:cNvPr id="4" name="文本框 3"/>
                <p:cNvSpPr txBox="1"/>
                <p:nvPr/>
              </p:nvSpPr>
              <p:spPr>
                <a:xfrm>
                  <a:off x="4720286" y="4318689"/>
                  <a:ext cx="3076832" cy="386961"/>
                </a:xfrm>
                <a:prstGeom prst="rect">
                  <a:avLst/>
                </a:prstGeom>
                <a:noFill/>
              </p:spPr>
              <p:txBody>
                <a:bodyPr wrap="square" rtlCol="0">
                  <a:spAutoFit/>
                </a:bodyPr>
                <a:lstStyle/>
                <a:p>
                  <a:r>
                    <a:rPr lang="zh-CN" altLang="en-US" sz="1600" b="1" dirty="0">
                      <a:latin typeface="宋体" panose="02010600030101010101" pitchFamily="2" charset="-122"/>
                      <a:ea typeface="宋体" panose="02010600030101010101" pitchFamily="2" charset="-122"/>
                    </a:rPr>
                    <a:t>图</a:t>
                  </a:r>
                  <a:r>
                    <a:rPr lang="en-US" altLang="zh-CN" sz="1600" b="1" dirty="0">
                      <a:latin typeface="宋体" panose="02010600030101010101" pitchFamily="2" charset="-122"/>
                      <a:ea typeface="宋体" panose="02010600030101010101" pitchFamily="2" charset="-122"/>
                    </a:rPr>
                    <a:t>3 </a:t>
                  </a:r>
                  <a:r>
                    <a:rPr lang="zh-CN" altLang="en-US" sz="1600" b="1" dirty="0">
                      <a:latin typeface="宋体" panose="02010600030101010101" pitchFamily="2" charset="-122"/>
                      <a:ea typeface="宋体" panose="02010600030101010101" pitchFamily="2" charset="-122"/>
                    </a:rPr>
                    <a:t>基本磁化曲线</a:t>
                  </a:r>
                  <a14:m>
                    <m:oMath xmlns:m="http://schemas.openxmlformats.org/officeDocument/2006/math">
                      <m:r>
                        <a:rPr lang="en-US" altLang="zh-CN" sz="1600" b="1" i="1" smtClean="0">
                          <a:latin typeface="Cambria Math" panose="02040503050406030204" pitchFamily="18" charset="0"/>
                        </a:rPr>
                        <m:t>𝒂</m:t>
                      </m:r>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𝟏</m:t>
                          </m:r>
                        </m:sub>
                      </m:sSub>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𝟐</m:t>
                          </m:r>
                        </m:sub>
                      </m:sSub>
                      <m:sSub>
                        <m:sSubPr>
                          <m:ctrlPr>
                            <a:rPr lang="en-US" altLang="zh-CN" sz="1600" b="1" i="1" smtClean="0">
                              <a:latin typeface="Cambria Math" panose="02040503050406030204" pitchFamily="18" charset="0"/>
                            </a:rPr>
                          </m:ctrlPr>
                        </m:sSubPr>
                        <m:e>
                          <m:r>
                            <a:rPr lang="en-US" altLang="zh-CN" sz="1600" b="1" i="1" smtClean="0">
                              <a:latin typeface="Cambria Math" panose="02040503050406030204" pitchFamily="18" charset="0"/>
                            </a:rPr>
                            <m:t>𝒂</m:t>
                          </m:r>
                        </m:e>
                        <m:sub>
                          <m:r>
                            <a:rPr lang="en-US" altLang="zh-CN" sz="1600" b="1" i="1" smtClean="0">
                              <a:latin typeface="Cambria Math" panose="02040503050406030204" pitchFamily="18" charset="0"/>
                            </a:rPr>
                            <m:t>𝟑</m:t>
                          </m:r>
                        </m:sub>
                      </m:sSub>
                    </m:oMath>
                  </a14:m>
                  <a:endParaRPr lang="zh-CN" altLang="en-US" sz="1600" b="1" dirty="0">
                    <a:latin typeface="宋体" panose="02010600030101010101" pitchFamily="2" charset="-122"/>
                    <a:ea typeface="宋体" panose="02010600030101010101" pitchFamily="2" charset="-122"/>
                  </a:endParaRPr>
                </a:p>
              </p:txBody>
            </p:sp>
          </mc:Choice>
          <mc:Fallback>
            <p:sp>
              <p:nvSpPr>
                <p:cNvPr id="4" name="文本框 3"/>
                <p:cNvSpPr txBox="1">
                  <a:spLocks noRot="1" noChangeAspect="1" noMove="1" noResize="1" noEditPoints="1" noAdjustHandles="1" noChangeArrowheads="1" noChangeShapeType="1" noTextEdit="1"/>
                </p:cNvSpPr>
                <p:nvPr/>
              </p:nvSpPr>
              <p:spPr>
                <a:xfrm>
                  <a:off x="4720286" y="4318689"/>
                  <a:ext cx="3076832" cy="386961"/>
                </a:xfrm>
                <a:prstGeom prst="rect">
                  <a:avLst/>
                </a:prstGeom>
                <a:blipFill rotWithShape="1">
                  <a:blip r:embed="rId2"/>
                </a:blipFill>
              </p:spPr>
              <p:txBody>
                <a:bodyPr/>
                <a:lstStyle/>
                <a:p>
                  <a:r>
                    <a:rPr lang="zh-CN" altLang="en-US">
                      <a:noFill/>
                    </a:rPr>
                    <a:t> </a:t>
                  </a:r>
                </a:p>
              </p:txBody>
            </p:sp>
          </mc:Fallback>
        </mc:AlternateContent>
      </p:grpSp>
      <p:sp>
        <p:nvSpPr>
          <p:cNvPr id="6" name="文本框 5"/>
          <p:cNvSpPr txBox="1"/>
          <p:nvPr/>
        </p:nvSpPr>
        <p:spPr>
          <a:xfrm>
            <a:off x="1003301" y="1074509"/>
            <a:ext cx="7321160" cy="4323080"/>
          </a:xfrm>
          <a:prstGeom prst="rect">
            <a:avLst/>
          </a:prstGeom>
          <a:noFill/>
        </p:spPr>
        <p:txBody>
          <a:bodyPr wrap="square" rtlCol="0">
            <a:spAutoFit/>
          </a:bodyPr>
          <a:lstStyle/>
          <a:p>
            <a:pPr marL="497205" indent="-514350" algn="just">
              <a:spcAft>
                <a:spcPts val="600"/>
              </a:spcAft>
              <a:buFont typeface="+mj-ea"/>
              <a:buAutoNum type="circleNumDbPlain"/>
            </a:pP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把图</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3</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中原点</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O</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和各个磁滞回线的顶点</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a1,a2</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所连成的曲线，称为铁磁性材料的基本磁化曲线。</a:t>
            </a:r>
            <a:endPar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60045" algn="just">
              <a:spcAft>
                <a:spcPts val="600"/>
              </a:spcAft>
              <a:buFont typeface="+mj-ea"/>
              <a:buAutoNum type="circleNumDbPlain"/>
            </a:pP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由于铁磁材料磁化过程的不可逆性及具有剩磁的特点，在测定磁化曲线和磁滞回线时，必须将铁磁材料预先退磁，以保证外加磁场</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H=0</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B=0</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a:t>
            </a:r>
            <a:r>
              <a:rPr lang="zh-CN" altLang="en-US"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退磁方法：</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逐渐减少磁化电流，直到</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B</a:t>
            </a:r>
            <a:r>
              <a:rPr lang="zh-CN" altLang="en-US"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和</a:t>
            </a:r>
            <a:r>
              <a:rPr lang="en-US"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H</a:t>
            </a:r>
            <a:r>
              <a:rPr lang="zh-CN" altLang="en-US"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都减小为</a:t>
            </a:r>
            <a:r>
              <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rPr>
              <a:t>零。</a:t>
            </a:r>
            <a:endParaRPr lang="zh-CN" altLang="zh-CN"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marL="342900" indent="-360045" algn="just">
              <a:spcAft>
                <a:spcPts val="600"/>
              </a:spcAft>
              <a:buFont typeface="+mj-ea"/>
              <a:buAutoNum type="circleNumDbPlain"/>
            </a:pPr>
            <a:endParaRPr lang="zh-CN" altLang="en-US" sz="2600" b="1" kern="100" dirty="0">
              <a:solidFill>
                <a:srgbClr val="002060"/>
              </a:solidFill>
              <a:latin typeface="Times New Roman" panose="02020603050405020304" pitchFamily="18" charset="0"/>
              <a:ea typeface="华文中宋" panose="02010600040101010101" pitchFamily="2" charset="-122"/>
              <a:cs typeface="Times New Roman" panose="02020603050405020304" pitchFamily="18" charset="0"/>
            </a:endParaRPr>
          </a:p>
          <a:p>
            <a:pPr indent="0" algn="just">
              <a:spcAft>
                <a:spcPts val="600"/>
              </a:spcAft>
              <a:buFont typeface="+mj-ea"/>
              <a:buNone/>
            </a:pPr>
            <a:r>
              <a:rPr lang="zh-CN" altLang="en-US" sz="2600" b="1" kern="1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rPr>
              <a:t>退磁原理？</a:t>
            </a:r>
            <a:endParaRPr lang="zh-CN" altLang="en-US" sz="2600" b="1" kern="100"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8" name="文本框 7"/>
          <p:cNvSpPr txBox="1"/>
          <p:nvPr/>
        </p:nvSpPr>
        <p:spPr>
          <a:xfrm>
            <a:off x="6904753" y="5783491"/>
            <a:ext cx="4590535" cy="369332"/>
          </a:xfrm>
          <a:prstGeom prst="rect">
            <a:avLst/>
          </a:prstGeom>
          <a:noFill/>
        </p:spPr>
        <p:txBody>
          <a:bodyPr wrap="square" rtlCol="0">
            <a:spAutoFit/>
          </a:bodyPr>
          <a:lstStyle/>
          <a:p>
            <a:r>
              <a:rPr lang="zh-CN" altLang="en-US" b="1" dirty="0"/>
              <a:t>注意：基本磁化曲线不同于起始磁化曲线</a:t>
            </a:r>
            <a:endParaRPr lang="zh-CN" altLang="en-US" b="1" dirty="0"/>
          </a:p>
        </p:txBody>
      </p:sp>
      <p:sp>
        <p:nvSpPr>
          <p:cNvPr id="7" name="Rectangle 5"/>
          <p:cNvSpPr>
            <a:spLocks noChangeArrowheads="1"/>
          </p:cNvSpPr>
          <p:nvPr/>
        </p:nvSpPr>
        <p:spPr bwMode="auto">
          <a:xfrm>
            <a:off x="295428" y="58267"/>
            <a:ext cx="4371710" cy="584775"/>
          </a:xfrm>
          <a:prstGeom prst="rect">
            <a:avLst/>
          </a:prstGeom>
          <a:noFill/>
          <a:ln w="9525" algn="ctr">
            <a:noFill/>
            <a:miter lim="800000"/>
          </a:ln>
          <a:effectLst/>
        </p:spPr>
        <p:txBody>
          <a:bodyPr wrap="none">
            <a:spAutoFit/>
          </a:bodyPr>
          <a:lstStyle/>
          <a:p>
            <a:pPr eaLnBrk="1" hangingPunct="1"/>
            <a:r>
              <a:rPr lang="zh-CN" altLang="en-US" sz="3200" b="1" dirty="0">
                <a:solidFill>
                  <a:srgbClr val="FF0000"/>
                </a:solidFill>
                <a:latin typeface="微软雅黑" panose="020B0503020204020204" pitchFamily="34" charset="-122"/>
                <a:ea typeface="微软雅黑" panose="020B0503020204020204" pitchFamily="34" charset="-122"/>
              </a:rPr>
              <a:t>三  实验原理</a:t>
            </a:r>
            <a:r>
              <a:rPr lang="en-US" altLang="zh-CN" sz="32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006666"/>
                </a:solidFill>
                <a:latin typeface="微软雅黑" panose="020B0503020204020204" pitchFamily="34" charset="-122"/>
                <a:ea typeface="微软雅黑" panose="020B0503020204020204" pitchFamily="34" charset="-122"/>
              </a:rPr>
              <a:t>3.2</a:t>
            </a:r>
            <a:r>
              <a:rPr lang="zh-CN" altLang="en-US" sz="2400" b="1" dirty="0">
                <a:solidFill>
                  <a:srgbClr val="006666"/>
                </a:solidFill>
                <a:latin typeface="微软雅黑" panose="020B0503020204020204" pitchFamily="34" charset="-122"/>
                <a:ea typeface="微软雅黑" panose="020B0503020204020204" pitchFamily="34" charset="-122"/>
              </a:rPr>
              <a:t>磁滞回线</a:t>
            </a: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Box 36"/>
          <p:cNvSpPr txBox="1">
            <a:spLocks noChangeArrowheads="1"/>
          </p:cNvSpPr>
          <p:nvPr/>
        </p:nvSpPr>
        <p:spPr bwMode="auto">
          <a:xfrm>
            <a:off x="1809750" y="1465620"/>
            <a:ext cx="7022554"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磁性材料可分为顺磁质、抗磁质、铁磁质等。</a:t>
            </a:r>
            <a:endParaRPr lang="zh-CN" altLang="en-US" sz="2800" b="1" dirty="0">
              <a:solidFill>
                <a:srgbClr val="000066"/>
              </a:solidFill>
              <a:latin typeface="华文中宋" panose="02010600040101010101" pitchFamily="2" charset="-122"/>
              <a:ea typeface="华文中宋" panose="02010600040101010101" pitchFamily="2" charset="-122"/>
            </a:endParaRPr>
          </a:p>
        </p:txBody>
      </p:sp>
      <p:sp>
        <p:nvSpPr>
          <p:cNvPr id="6149" name="矩形 38"/>
          <p:cNvSpPr>
            <a:spLocks noChangeArrowheads="1"/>
          </p:cNvSpPr>
          <p:nvPr/>
        </p:nvSpPr>
        <p:spPr bwMode="auto">
          <a:xfrm>
            <a:off x="1763645" y="1970256"/>
            <a:ext cx="8508819"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800" b="1" dirty="0" smtClean="0">
                <a:solidFill>
                  <a:srgbClr val="000066"/>
                </a:solidFill>
                <a:latin typeface="华文中宋" panose="02010600040101010101" pitchFamily="2" charset="-122"/>
                <a:ea typeface="华文中宋" panose="02010600040101010101" pitchFamily="2" charset="-122"/>
              </a:rPr>
              <a:t>铁磁材料可分为硬磁和软磁两大类，区别在于</a:t>
            </a:r>
            <a:r>
              <a:rPr lang="en-US" altLang="zh-CN" sz="2800" b="1" dirty="0" err="1" smtClean="0">
                <a:solidFill>
                  <a:srgbClr val="000066"/>
                </a:solidFill>
                <a:latin typeface="华文中宋" panose="02010600040101010101" pitchFamily="2" charset="-122"/>
                <a:ea typeface="华文中宋" panose="02010600040101010101" pitchFamily="2" charset="-122"/>
              </a:rPr>
              <a:t>Hc</a:t>
            </a:r>
            <a:r>
              <a:rPr lang="zh-CN" altLang="en-US" sz="2800" b="1" dirty="0" smtClean="0">
                <a:solidFill>
                  <a:srgbClr val="000066"/>
                </a:solidFill>
                <a:latin typeface="华文中宋" panose="02010600040101010101" pitchFamily="2" charset="-122"/>
                <a:ea typeface="华文中宋" panose="02010600040101010101" pitchFamily="2" charset="-122"/>
              </a:rPr>
              <a:t>不同。</a:t>
            </a:r>
            <a:endParaRPr lang="zh-CN" altLang="en-US" sz="2800" b="1" dirty="0">
              <a:solidFill>
                <a:srgbClr val="000066"/>
              </a:solidFill>
              <a:latin typeface="华文中宋" panose="02010600040101010101" pitchFamily="2" charset="-122"/>
              <a:ea typeface="华文中宋" panose="02010600040101010101" pitchFamily="2" charset="-122"/>
            </a:endParaRPr>
          </a:p>
        </p:txBody>
      </p:sp>
      <p:pic>
        <p:nvPicPr>
          <p:cNvPr id="12" name="图片 11"/>
          <p:cNvPicPr>
            <a:picLocks noChangeAspect="1"/>
          </p:cNvPicPr>
          <p:nvPr/>
        </p:nvPicPr>
        <p:blipFill>
          <a:blip r:embed="rId1"/>
          <a:stretch>
            <a:fillRect/>
          </a:stretch>
        </p:blipFill>
        <p:spPr>
          <a:xfrm>
            <a:off x="1608584" y="3284984"/>
            <a:ext cx="9030045" cy="28224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cover dir="d"/>
      </p:transition>
    </mc:Choice>
    <mc:Fallback>
      <p:transition spd="slow">
        <p:cover dir="d"/>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8419,&quot;width&quot;:11221}"/>
</p:tagLst>
</file>

<file path=ppt/tags/tag2.xml><?xml version="1.0" encoding="utf-8"?>
<p:tagLst xmlns:p="http://schemas.openxmlformats.org/presentationml/2006/main">
  <p:tag name="KSO_WPP_MARK_KEY" val="c176f808-d296-4afd-8510-a20b65c80cf6"/>
  <p:tag name="COMMONDATA" val="eyJoZGlkIjoiZGE3Y2I3OTRlNTA1NjUwZGY1NGI3NTM4NWZhMGI4N2IifQ=="/>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4649</Words>
  <Application>WPS 演示</Application>
  <PresentationFormat>宽屏</PresentationFormat>
  <Paragraphs>427</Paragraphs>
  <Slides>22</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宋体</vt:lpstr>
      <vt:lpstr>Wingdings</vt:lpstr>
      <vt:lpstr>Times New Roman</vt:lpstr>
      <vt:lpstr>华文中宋</vt:lpstr>
      <vt:lpstr>华文隶书</vt:lpstr>
      <vt:lpstr>微软雅黑</vt:lpstr>
      <vt:lpstr>Cambria Math</vt:lpstr>
      <vt:lpstr>Arial Unicode MS</vt:lpstr>
      <vt:lpstr>等线</vt:lpstr>
      <vt:lpstr>古瓶荷花</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dc:creator>
  <cp:lastModifiedBy>王光辉</cp:lastModifiedBy>
  <cp:revision>94</cp:revision>
  <dcterms:created xsi:type="dcterms:W3CDTF">2021-03-19T02:05:00Z</dcterms:created>
  <dcterms:modified xsi:type="dcterms:W3CDTF">2023-03-24T01:45:29Z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A7B3F6B5F6F247E1B74C15C6F1F1CD9C</vt:lpwstr>
  </property>
  <property fmtid="{D5CDD505-2E9C-101B-9397-08002B2CF9AE}" pid="3" name="KSOProductBuildVer">
    <vt:lpwstr>2052-11.1.0.13020</vt:lpwstr>
  </property>
</Properties>
</file>